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4"/>
    <p:sldMasterId id="2147483725" r:id="rId5"/>
    <p:sldMasterId id="2147483706" r:id="rId6"/>
    <p:sldMasterId id="2147483735" r:id="rId7"/>
    <p:sldMasterId id="2147483739" r:id="rId8"/>
  </p:sldMasterIdLst>
  <p:notesMasterIdLst>
    <p:notesMasterId r:id="rId26"/>
  </p:notesMasterIdLst>
  <p:handoutMasterIdLst>
    <p:handoutMasterId r:id="rId27"/>
  </p:handoutMasterIdLst>
  <p:sldIdLst>
    <p:sldId id="732" r:id="rId9"/>
    <p:sldId id="733" r:id="rId10"/>
    <p:sldId id="734" r:id="rId11"/>
    <p:sldId id="735" r:id="rId12"/>
    <p:sldId id="736" r:id="rId13"/>
    <p:sldId id="737" r:id="rId14"/>
    <p:sldId id="738" r:id="rId15"/>
    <p:sldId id="739" r:id="rId16"/>
    <p:sldId id="740" r:id="rId17"/>
    <p:sldId id="741" r:id="rId18"/>
    <p:sldId id="742" r:id="rId19"/>
    <p:sldId id="752" r:id="rId20"/>
    <p:sldId id="744" r:id="rId21"/>
    <p:sldId id="751" r:id="rId22"/>
    <p:sldId id="747" r:id="rId23"/>
    <p:sldId id="753" r:id="rId24"/>
    <p:sldId id="754"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60E2B722-38A6-A04F-AC65-E82791577859}">
          <p14:sldIdLst>
            <p14:sldId id="732"/>
            <p14:sldId id="733"/>
            <p14:sldId id="734"/>
            <p14:sldId id="735"/>
            <p14:sldId id="736"/>
            <p14:sldId id="737"/>
            <p14:sldId id="738"/>
            <p14:sldId id="739"/>
            <p14:sldId id="740"/>
            <p14:sldId id="741"/>
            <p14:sldId id="742"/>
            <p14:sldId id="752"/>
            <p14:sldId id="744"/>
            <p14:sldId id="751"/>
            <p14:sldId id="747"/>
            <p14:sldId id="753"/>
            <p14:sldId id="754"/>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0A122-D798-49ED-4763-CAAA6601E97B}" name="Katie Dallimore" initials="KD" userId="S::kdallimore@irex.org::b5cf6080-84d1-4000-9491-b554632610a0" providerId="AD"/>
  <p188:author id="{6E906056-8D45-1EA3-3205-260EA6823251}" name="Whitney Hough" initials="WH" userId="S::whough@irex.org::4caa6a00-2b2c-4034-b525-4a810a7db097" providerId="AD"/>
  <p188:author id="{5B5307E9-3465-028F-E458-63AE9F47F464}" name="Lynn Seumo" initials="LS" userId="S::lseumo@irex.org::f126b360-8c35-4255-b631-2a476f00fe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Thomas" initials="CT" lastIdx="7" clrIdx="0">
    <p:extLst>
      <p:ext uri="{19B8F6BF-5375-455C-9EA6-DF929625EA0E}">
        <p15:presenceInfo xmlns:p15="http://schemas.microsoft.com/office/powerpoint/2012/main" userId="S::cthomas@irex.org::a963c231-7e05-4469-96a7-ffccdeab8bb2" providerId="AD"/>
      </p:ext>
    </p:extLst>
  </p:cmAuthor>
  <p:cmAuthor id="2" name="Whitney Hough" initials="WH" lastIdx="6" clrIdx="1">
    <p:extLst>
      <p:ext uri="{19B8F6BF-5375-455C-9EA6-DF929625EA0E}">
        <p15:presenceInfo xmlns:p15="http://schemas.microsoft.com/office/powerpoint/2012/main" userId="S::whough@irex.org::4caa6a00-2b2c-4034-b525-4a810a7db097" providerId="AD"/>
      </p:ext>
    </p:extLst>
  </p:cmAuthor>
  <p:cmAuthor id="3" name="Kuban, M Michael" initials="KMM" lastIdx="3" clrIdx="2">
    <p:extLst>
      <p:ext uri="{19B8F6BF-5375-455C-9EA6-DF929625EA0E}">
        <p15:presenceInfo xmlns:p15="http://schemas.microsoft.com/office/powerpoint/2012/main" userId="S-1-5-21-1792949520-308680997-1801532177-32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0077C8"/>
    <a:srgbClr val="FFFFFF"/>
    <a:srgbClr val="000000"/>
    <a:srgbClr val="9EA2A2"/>
    <a:srgbClr val="C7C9C7"/>
    <a:srgbClr val="59CBB2"/>
    <a:srgbClr val="082C2D"/>
    <a:srgbClr val="075254"/>
    <a:srgbClr val="009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5978" autoAdjust="0"/>
  </p:normalViewPr>
  <p:slideViewPr>
    <p:cSldViewPr snapToGrid="0">
      <p:cViewPr varScale="1">
        <p:scale>
          <a:sx n="114" d="100"/>
          <a:sy n="114" d="100"/>
        </p:scale>
        <p:origin x="1536" y="120"/>
      </p:cViewPr>
      <p:guideLst>
        <p:guide orient="horz" pos="900"/>
        <p:guide orient="horz" pos="2288"/>
        <p:guide orient="horz" pos="1008"/>
        <p:guide pos="328"/>
        <p:guide pos="5424"/>
      </p:guideLst>
    </p:cSldViewPr>
  </p:slideViewPr>
  <p:outlineViewPr>
    <p:cViewPr>
      <p:scale>
        <a:sx n="33" d="100"/>
        <a:sy n="33" d="100"/>
      </p:scale>
      <p:origin x="0" y="0"/>
    </p:cViewPr>
  </p:outlineViewPr>
  <p:notesTextViewPr>
    <p:cViewPr>
      <p:scale>
        <a:sx n="1" d="1"/>
        <a:sy n="1" d="1"/>
      </p:scale>
      <p:origin x="0" y="0"/>
    </p:cViewPr>
  </p:notesTextViewPr>
  <p:sorterViewPr>
    <p:cViewPr>
      <p:scale>
        <a:sx n="357" d="100"/>
        <a:sy n="357" d="100"/>
      </p:scale>
      <p:origin x="0" y="0"/>
    </p:cViewPr>
  </p:sorter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Hough" userId="S::whough@irex.org::4caa6a00-2b2c-4034-b525-4a810a7db097" providerId="AD" clId="Web-{4C6D17B7-6A90-24DE-4474-DBDF7BB6D0F7}"/>
    <pc:docChg chg="mod modSld">
      <pc:chgData name="Whitney Hough" userId="S::whough@irex.org::4caa6a00-2b2c-4034-b525-4a810a7db097" providerId="AD" clId="Web-{4C6D17B7-6A90-24DE-4474-DBDF7BB6D0F7}" dt="2023-12-05T14:59:14.163" v="45"/>
      <pc:docMkLst>
        <pc:docMk/>
      </pc:docMkLst>
      <pc:sldChg chg="modSp">
        <pc:chgData name="Whitney Hough" userId="S::whough@irex.org::4caa6a00-2b2c-4034-b525-4a810a7db097" providerId="AD" clId="Web-{4C6D17B7-6A90-24DE-4474-DBDF7BB6D0F7}" dt="2023-12-05T14:55:27.328" v="0" actId="20577"/>
        <pc:sldMkLst>
          <pc:docMk/>
          <pc:sldMk cId="3595997959" sldId="732"/>
        </pc:sldMkLst>
        <pc:spChg chg="mod">
          <ac:chgData name="Whitney Hough" userId="S::whough@irex.org::4caa6a00-2b2c-4034-b525-4a810a7db097" providerId="AD" clId="Web-{4C6D17B7-6A90-24DE-4474-DBDF7BB6D0F7}" dt="2023-12-05T14:55:27.328" v="0" actId="20577"/>
          <ac:spMkLst>
            <pc:docMk/>
            <pc:sldMk cId="3595997959" sldId="732"/>
            <ac:spMk id="2" creationId="{3E5253A4-AC90-4C89-A7F2-3B227B0E0B6F}"/>
          </ac:spMkLst>
        </pc:spChg>
      </pc:sldChg>
      <pc:sldChg chg="modSp">
        <pc:chgData name="Whitney Hough" userId="S::whough@irex.org::4caa6a00-2b2c-4034-b525-4a810a7db097" providerId="AD" clId="Web-{4C6D17B7-6A90-24DE-4474-DBDF7BB6D0F7}" dt="2023-12-05T14:57:28.613" v="5" actId="20577"/>
        <pc:sldMkLst>
          <pc:docMk/>
          <pc:sldMk cId="2373121665" sldId="744"/>
        </pc:sldMkLst>
        <pc:spChg chg="mod">
          <ac:chgData name="Whitney Hough" userId="S::whough@irex.org::4caa6a00-2b2c-4034-b525-4a810a7db097" providerId="AD" clId="Web-{4C6D17B7-6A90-24DE-4474-DBDF7BB6D0F7}" dt="2023-12-05T14:57:28.613" v="5" actId="20577"/>
          <ac:spMkLst>
            <pc:docMk/>
            <pc:sldMk cId="2373121665" sldId="744"/>
            <ac:spMk id="3" creationId="{B3F84756-0062-4276-AB8E-363F632D91E7}"/>
          </ac:spMkLst>
        </pc:spChg>
      </pc:sldChg>
      <pc:sldChg chg="modSp">
        <pc:chgData name="Whitney Hough" userId="S::whough@irex.org::4caa6a00-2b2c-4034-b525-4a810a7db097" providerId="AD" clId="Web-{4C6D17B7-6A90-24DE-4474-DBDF7BB6D0F7}" dt="2023-12-05T14:58:16.708" v="43" actId="20577"/>
        <pc:sldMkLst>
          <pc:docMk/>
          <pc:sldMk cId="429127758" sldId="751"/>
        </pc:sldMkLst>
        <pc:spChg chg="mod">
          <ac:chgData name="Whitney Hough" userId="S::whough@irex.org::4caa6a00-2b2c-4034-b525-4a810a7db097" providerId="AD" clId="Web-{4C6D17B7-6A90-24DE-4474-DBDF7BB6D0F7}" dt="2023-12-05T14:58:16.708" v="43" actId="20577"/>
          <ac:spMkLst>
            <pc:docMk/>
            <pc:sldMk cId="429127758" sldId="751"/>
            <ac:spMk id="3" creationId="{FDAE7753-ED00-46AC-9C2A-1443D5D5FC5A}"/>
          </ac:spMkLst>
        </pc:spChg>
      </pc:sldChg>
      <pc:sldChg chg="addCm">
        <pc:chgData name="Whitney Hough" userId="S::whough@irex.org::4caa6a00-2b2c-4034-b525-4a810a7db097" providerId="AD" clId="Web-{4C6D17B7-6A90-24DE-4474-DBDF7BB6D0F7}" dt="2023-12-05T14:59:14.163" v="45"/>
        <pc:sldMkLst>
          <pc:docMk/>
          <pc:sldMk cId="989876406" sldId="753"/>
        </pc:sldMkLst>
        <pc:extLst>
          <p:ext xmlns:p="http://schemas.openxmlformats.org/presentationml/2006/main" uri="{D6D511B9-2390-475A-947B-AFAB55BFBCF1}">
            <pc226:cmChg xmlns:pc226="http://schemas.microsoft.com/office/powerpoint/2022/06/main/command" xmlns="" chg="add">
              <pc226:chgData name="Whitney Hough" userId="S::whough@irex.org::4caa6a00-2b2c-4034-b525-4a810a7db097" providerId="AD" clId="Web-{4C6D17B7-6A90-24DE-4474-DBDF7BB6D0F7}" dt="2023-12-05T14:59:14.163" v="45"/>
              <pc2:cmMkLst xmlns:pc2="http://schemas.microsoft.com/office/powerpoint/2019/9/main/command">
                <pc:docMk/>
                <pc:sldMk cId="989876406" sldId="753"/>
                <pc2:cmMk id="{23273F77-B260-4377-B8AA-08967682BB3B}"/>
              </pc2:cmMkLst>
            </pc226:cmChg>
          </p:ext>
        </pc:extLst>
      </pc:sldChg>
    </pc:docChg>
  </pc:docChgLst>
  <pc:docChgLst>
    <pc:chgData name="Richard Felty" userId="d5ae6216-8ad0-4789-bd04-bef11b3a7a79" providerId="ADAL" clId="{FDD9C445-BA30-4828-BA69-AFDC875D9F0E}"/>
    <pc:docChg chg="undo custSel modSld">
      <pc:chgData name="Richard Felty" userId="d5ae6216-8ad0-4789-bd04-bef11b3a7a79" providerId="ADAL" clId="{FDD9C445-BA30-4828-BA69-AFDC875D9F0E}" dt="2023-12-01T14:58:00.698" v="517" actId="20577"/>
      <pc:docMkLst>
        <pc:docMk/>
      </pc:docMkLst>
      <pc:sldChg chg="modSp mod">
        <pc:chgData name="Richard Felty" userId="d5ae6216-8ad0-4789-bd04-bef11b3a7a79" providerId="ADAL" clId="{FDD9C445-BA30-4828-BA69-AFDC875D9F0E}" dt="2023-12-01T14:58:00.698" v="517" actId="20577"/>
        <pc:sldMkLst>
          <pc:docMk/>
          <pc:sldMk cId="3595997959" sldId="732"/>
        </pc:sldMkLst>
        <pc:spChg chg="mod">
          <ac:chgData name="Richard Felty" userId="d5ae6216-8ad0-4789-bd04-bef11b3a7a79" providerId="ADAL" clId="{FDD9C445-BA30-4828-BA69-AFDC875D9F0E}" dt="2023-12-01T14:58:00.698" v="517" actId="20577"/>
          <ac:spMkLst>
            <pc:docMk/>
            <pc:sldMk cId="3595997959" sldId="732"/>
            <ac:spMk id="2" creationId="{3E5253A4-AC90-4C89-A7F2-3B227B0E0B6F}"/>
          </ac:spMkLst>
        </pc:spChg>
      </pc:sldChg>
      <pc:sldChg chg="modSp mod">
        <pc:chgData name="Richard Felty" userId="d5ae6216-8ad0-4789-bd04-bef11b3a7a79" providerId="ADAL" clId="{FDD9C445-BA30-4828-BA69-AFDC875D9F0E}" dt="2023-11-29T20:51:30.095" v="97" actId="20577"/>
        <pc:sldMkLst>
          <pc:docMk/>
          <pc:sldMk cId="611195187" sldId="737"/>
        </pc:sldMkLst>
        <pc:spChg chg="mod">
          <ac:chgData name="Richard Felty" userId="d5ae6216-8ad0-4789-bd04-bef11b3a7a79" providerId="ADAL" clId="{FDD9C445-BA30-4828-BA69-AFDC875D9F0E}" dt="2023-11-29T20:51:30.095" v="97" actId="20577"/>
          <ac:spMkLst>
            <pc:docMk/>
            <pc:sldMk cId="611195187" sldId="737"/>
            <ac:spMk id="3" creationId="{0E052A3F-D53B-44D8-983B-D14011A67716}"/>
          </ac:spMkLst>
        </pc:spChg>
      </pc:sldChg>
      <pc:sldChg chg="modSp mod modNotesTx">
        <pc:chgData name="Richard Felty" userId="d5ae6216-8ad0-4789-bd04-bef11b3a7a79" providerId="ADAL" clId="{FDD9C445-BA30-4828-BA69-AFDC875D9F0E}" dt="2023-11-29T20:53:42.415" v="266" actId="20577"/>
        <pc:sldMkLst>
          <pc:docMk/>
          <pc:sldMk cId="922020338" sldId="738"/>
        </pc:sldMkLst>
        <pc:spChg chg="mod">
          <ac:chgData name="Richard Felty" userId="d5ae6216-8ad0-4789-bd04-bef11b3a7a79" providerId="ADAL" clId="{FDD9C445-BA30-4828-BA69-AFDC875D9F0E}" dt="2023-11-29T20:52:28.450" v="173" actId="20577"/>
          <ac:spMkLst>
            <pc:docMk/>
            <pc:sldMk cId="922020338" sldId="738"/>
            <ac:spMk id="3" creationId="{F5793C3F-B4FA-46B5-8239-7B74A2559727}"/>
          </ac:spMkLst>
        </pc:spChg>
      </pc:sldChg>
      <pc:sldChg chg="modSp mod modNotesTx">
        <pc:chgData name="Richard Felty" userId="d5ae6216-8ad0-4789-bd04-bef11b3a7a79" providerId="ADAL" clId="{FDD9C445-BA30-4828-BA69-AFDC875D9F0E}" dt="2023-12-01T14:56:06.569" v="498" actId="14100"/>
        <pc:sldMkLst>
          <pc:docMk/>
          <pc:sldMk cId="2166526841" sldId="739"/>
        </pc:sldMkLst>
        <pc:spChg chg="mod">
          <ac:chgData name="Richard Felty" userId="d5ae6216-8ad0-4789-bd04-bef11b3a7a79" providerId="ADAL" clId="{FDD9C445-BA30-4828-BA69-AFDC875D9F0E}" dt="2023-12-01T14:56:06.569" v="498" actId="14100"/>
          <ac:spMkLst>
            <pc:docMk/>
            <pc:sldMk cId="2166526841" sldId="739"/>
            <ac:spMk id="3" creationId="{0809071D-8152-4D2C-9B66-868F5193F42D}"/>
          </ac:spMkLst>
        </pc:spChg>
      </pc:sldChg>
      <pc:sldChg chg="modNotesTx">
        <pc:chgData name="Richard Felty" userId="d5ae6216-8ad0-4789-bd04-bef11b3a7a79" providerId="ADAL" clId="{FDD9C445-BA30-4828-BA69-AFDC875D9F0E}" dt="2023-11-30T13:19:37.431" v="477" actId="20577"/>
        <pc:sldMkLst>
          <pc:docMk/>
          <pc:sldMk cId="1093607676" sldId="742"/>
        </pc:sldMkLst>
      </pc:sldChg>
      <pc:sldChg chg="modSp mod modNotesTx">
        <pc:chgData name="Richard Felty" userId="d5ae6216-8ad0-4789-bd04-bef11b3a7a79" providerId="ADAL" clId="{FDD9C445-BA30-4828-BA69-AFDC875D9F0E}" dt="2023-12-01T14:57:28.071" v="509" actId="20577"/>
        <pc:sldMkLst>
          <pc:docMk/>
          <pc:sldMk cId="2373121665" sldId="744"/>
        </pc:sldMkLst>
        <pc:spChg chg="mod">
          <ac:chgData name="Richard Felty" userId="d5ae6216-8ad0-4789-bd04-bef11b3a7a79" providerId="ADAL" clId="{FDD9C445-BA30-4828-BA69-AFDC875D9F0E}" dt="2023-12-01T14:57:19.748" v="504" actId="20577"/>
          <ac:spMkLst>
            <pc:docMk/>
            <pc:sldMk cId="2373121665" sldId="744"/>
            <ac:spMk id="3" creationId="{B3F84756-0062-4276-AB8E-363F632D91E7}"/>
          </ac:spMkLst>
        </pc:spChg>
      </pc:sldChg>
      <pc:sldChg chg="modSp mod">
        <pc:chgData name="Richard Felty" userId="d5ae6216-8ad0-4789-bd04-bef11b3a7a79" providerId="ADAL" clId="{FDD9C445-BA30-4828-BA69-AFDC875D9F0E}" dt="2023-11-30T13:21:17.836" v="482" actId="27107"/>
        <pc:sldMkLst>
          <pc:docMk/>
          <pc:sldMk cId="3547146554" sldId="747"/>
        </pc:sldMkLst>
        <pc:spChg chg="mod">
          <ac:chgData name="Richard Felty" userId="d5ae6216-8ad0-4789-bd04-bef11b3a7a79" providerId="ADAL" clId="{FDD9C445-BA30-4828-BA69-AFDC875D9F0E}" dt="2023-11-30T13:21:17.836" v="482" actId="27107"/>
          <ac:spMkLst>
            <pc:docMk/>
            <pc:sldMk cId="3547146554" sldId="747"/>
            <ac:spMk id="3" creationId="{D1183D7B-F664-4092-8C2D-B4FC8E77D758}"/>
          </ac:spMkLst>
        </pc:spChg>
      </pc:sldChg>
    </pc:docChg>
  </pc:docChgLst>
  <pc:docChgLst>
    <pc:chgData name="Lynn Seumo" userId="f126b360-8c35-4255-b631-2a476f00fe12" providerId="ADAL" clId="{FA0BF141-BCA3-42B5-B382-2CB96F08D434}"/>
    <pc:docChg chg="custSel modSld">
      <pc:chgData name="Lynn Seumo" userId="f126b360-8c35-4255-b631-2a476f00fe12" providerId="ADAL" clId="{FA0BF141-BCA3-42B5-B382-2CB96F08D434}" dt="2023-01-03T17:45:11.351" v="104" actId="20577"/>
      <pc:docMkLst>
        <pc:docMk/>
      </pc:docMkLst>
      <pc:sldChg chg="modSp mod modNotesTx">
        <pc:chgData name="Lynn Seumo" userId="f126b360-8c35-4255-b631-2a476f00fe12" providerId="ADAL" clId="{FA0BF141-BCA3-42B5-B382-2CB96F08D434}" dt="2022-12-29T18:15:47.502" v="52" actId="114"/>
        <pc:sldMkLst>
          <pc:docMk/>
          <pc:sldMk cId="3595997959" sldId="732"/>
        </pc:sldMkLst>
        <pc:spChg chg="mod">
          <ac:chgData name="Lynn Seumo" userId="f126b360-8c35-4255-b631-2a476f00fe12" providerId="ADAL" clId="{FA0BF141-BCA3-42B5-B382-2CB96F08D434}" dt="2022-12-29T18:13:42.092" v="20" actId="20577"/>
          <ac:spMkLst>
            <pc:docMk/>
            <pc:sldMk cId="3595997959" sldId="732"/>
            <ac:spMk id="2" creationId="{3E5253A4-AC90-4C89-A7F2-3B227B0E0B6F}"/>
          </ac:spMkLst>
        </pc:spChg>
      </pc:sldChg>
      <pc:sldChg chg="modSp mod">
        <pc:chgData name="Lynn Seumo" userId="f126b360-8c35-4255-b631-2a476f00fe12" providerId="ADAL" clId="{FA0BF141-BCA3-42B5-B382-2CB96F08D434}" dt="2022-12-29T18:14:07.975" v="25" actId="1076"/>
        <pc:sldMkLst>
          <pc:docMk/>
          <pc:sldMk cId="1314859556" sldId="733"/>
        </pc:sldMkLst>
        <pc:spChg chg="mod">
          <ac:chgData name="Lynn Seumo" userId="f126b360-8c35-4255-b631-2a476f00fe12" providerId="ADAL" clId="{FA0BF141-BCA3-42B5-B382-2CB96F08D434}" dt="2022-12-29T18:14:07.975" v="25" actId="1076"/>
          <ac:spMkLst>
            <pc:docMk/>
            <pc:sldMk cId="1314859556" sldId="733"/>
            <ac:spMk id="4" creationId="{D9AE7FF3-FDD1-4885-94BF-87259DCDD244}"/>
          </ac:spMkLst>
        </pc:spChg>
        <pc:spChg chg="mod">
          <ac:chgData name="Lynn Seumo" userId="f126b360-8c35-4255-b631-2a476f00fe12" providerId="ADAL" clId="{FA0BF141-BCA3-42B5-B382-2CB96F08D434}" dt="2022-12-29T18:14:00.028" v="23" actId="1076"/>
          <ac:spMkLst>
            <pc:docMk/>
            <pc:sldMk cId="1314859556" sldId="733"/>
            <ac:spMk id="7" creationId="{08F3108E-559C-40DD-B5FC-41E22AB1D122}"/>
          </ac:spMkLst>
        </pc:spChg>
        <pc:spChg chg="mod">
          <ac:chgData name="Lynn Seumo" userId="f126b360-8c35-4255-b631-2a476f00fe12" providerId="ADAL" clId="{FA0BF141-BCA3-42B5-B382-2CB96F08D434}" dt="2022-12-29T18:13:52.473" v="21" actId="1076"/>
          <ac:spMkLst>
            <pc:docMk/>
            <pc:sldMk cId="1314859556" sldId="733"/>
            <ac:spMk id="9" creationId="{25D0F03F-CB76-45C6-8479-3E9A66031681}"/>
          </ac:spMkLst>
        </pc:spChg>
        <pc:spChg chg="mod">
          <ac:chgData name="Lynn Seumo" userId="f126b360-8c35-4255-b631-2a476f00fe12" providerId="ADAL" clId="{FA0BF141-BCA3-42B5-B382-2CB96F08D434}" dt="2022-12-29T18:13:55.281" v="22" actId="1076"/>
          <ac:spMkLst>
            <pc:docMk/>
            <pc:sldMk cId="1314859556" sldId="733"/>
            <ac:spMk id="10" creationId="{128907D2-7DD1-4499-94D5-BD40B837B33A}"/>
          </ac:spMkLst>
        </pc:spChg>
      </pc:sldChg>
      <pc:sldChg chg="modNotesTx">
        <pc:chgData name="Lynn Seumo" userId="f126b360-8c35-4255-b631-2a476f00fe12" providerId="ADAL" clId="{FA0BF141-BCA3-42B5-B382-2CB96F08D434}" dt="2022-12-29T18:15:24.042" v="51" actId="20577"/>
        <pc:sldMkLst>
          <pc:docMk/>
          <pc:sldMk cId="3456121016" sldId="734"/>
        </pc:sldMkLst>
      </pc:sldChg>
      <pc:sldChg chg="modNotesTx">
        <pc:chgData name="Lynn Seumo" userId="f126b360-8c35-4255-b631-2a476f00fe12" providerId="ADAL" clId="{FA0BF141-BCA3-42B5-B382-2CB96F08D434}" dt="2022-12-29T18:16:38.390" v="54" actId="114"/>
        <pc:sldMkLst>
          <pc:docMk/>
          <pc:sldMk cId="4144666702" sldId="735"/>
        </pc:sldMkLst>
      </pc:sldChg>
      <pc:sldChg chg="modSp mod">
        <pc:chgData name="Lynn Seumo" userId="f126b360-8c35-4255-b631-2a476f00fe12" providerId="ADAL" clId="{FA0BF141-BCA3-42B5-B382-2CB96F08D434}" dt="2022-12-29T18:14:38.094" v="26" actId="27636"/>
        <pc:sldMkLst>
          <pc:docMk/>
          <pc:sldMk cId="1438842741" sldId="736"/>
        </pc:sldMkLst>
        <pc:spChg chg="mod">
          <ac:chgData name="Lynn Seumo" userId="f126b360-8c35-4255-b631-2a476f00fe12" providerId="ADAL" clId="{FA0BF141-BCA3-42B5-B382-2CB96F08D434}" dt="2022-12-29T18:14:38.094" v="26" actId="27636"/>
          <ac:spMkLst>
            <pc:docMk/>
            <pc:sldMk cId="1438842741" sldId="736"/>
            <ac:spMk id="3" creationId="{D181FDD0-9FA2-4A80-B650-7A349166CEC5}"/>
          </ac:spMkLst>
        </pc:spChg>
      </pc:sldChg>
      <pc:sldChg chg="modNotesTx">
        <pc:chgData name="Lynn Seumo" userId="f126b360-8c35-4255-b631-2a476f00fe12" providerId="ADAL" clId="{FA0BF141-BCA3-42B5-B382-2CB96F08D434}" dt="2022-12-29T18:24:51.225" v="58" actId="20577"/>
        <pc:sldMkLst>
          <pc:docMk/>
          <pc:sldMk cId="922020338" sldId="738"/>
        </pc:sldMkLst>
      </pc:sldChg>
      <pc:sldChg chg="modSp mod">
        <pc:chgData name="Lynn Seumo" userId="f126b360-8c35-4255-b631-2a476f00fe12" providerId="ADAL" clId="{FA0BF141-BCA3-42B5-B382-2CB96F08D434}" dt="2023-01-03T17:45:11.351" v="104" actId="20577"/>
        <pc:sldMkLst>
          <pc:docMk/>
          <pc:sldMk cId="2166526841" sldId="739"/>
        </pc:sldMkLst>
        <pc:spChg chg="mod">
          <ac:chgData name="Lynn Seumo" userId="f126b360-8c35-4255-b631-2a476f00fe12" providerId="ADAL" clId="{FA0BF141-BCA3-42B5-B382-2CB96F08D434}" dt="2023-01-03T17:45:11.351" v="104" actId="20577"/>
          <ac:spMkLst>
            <pc:docMk/>
            <pc:sldMk cId="2166526841" sldId="739"/>
            <ac:spMk id="3" creationId="{0809071D-8152-4D2C-9B66-868F5193F42D}"/>
          </ac:spMkLst>
        </pc:spChg>
      </pc:sldChg>
      <pc:sldChg chg="modSp mod modNotesTx">
        <pc:chgData name="Lynn Seumo" userId="f126b360-8c35-4255-b631-2a476f00fe12" providerId="ADAL" clId="{FA0BF141-BCA3-42B5-B382-2CB96F08D434}" dt="2022-12-29T18:29:32.092" v="75" actId="20577"/>
        <pc:sldMkLst>
          <pc:docMk/>
          <pc:sldMk cId="1608522994" sldId="741"/>
        </pc:sldMkLst>
        <pc:spChg chg="mod">
          <ac:chgData name="Lynn Seumo" userId="f126b360-8c35-4255-b631-2a476f00fe12" providerId="ADAL" clId="{FA0BF141-BCA3-42B5-B382-2CB96F08D434}" dt="2022-12-29T18:29:23.493" v="65" actId="20577"/>
          <ac:spMkLst>
            <pc:docMk/>
            <pc:sldMk cId="1608522994" sldId="741"/>
            <ac:spMk id="3" creationId="{66D4219A-5ACF-4F45-86CF-A6C7CC54939D}"/>
          </ac:spMkLst>
        </pc:spChg>
      </pc:sldChg>
      <pc:sldChg chg="modSp mod">
        <pc:chgData name="Lynn Seumo" userId="f126b360-8c35-4255-b631-2a476f00fe12" providerId="ADAL" clId="{FA0BF141-BCA3-42B5-B382-2CB96F08D434}" dt="2022-12-29T18:14:38.159" v="27" actId="27636"/>
        <pc:sldMkLst>
          <pc:docMk/>
          <pc:sldMk cId="3547146554" sldId="747"/>
        </pc:sldMkLst>
        <pc:spChg chg="mod">
          <ac:chgData name="Lynn Seumo" userId="f126b360-8c35-4255-b631-2a476f00fe12" providerId="ADAL" clId="{FA0BF141-BCA3-42B5-B382-2CB96F08D434}" dt="2022-12-29T18:14:38.159" v="27" actId="27636"/>
          <ac:spMkLst>
            <pc:docMk/>
            <pc:sldMk cId="3547146554" sldId="747"/>
            <ac:spMk id="3" creationId="{D1183D7B-F664-4092-8C2D-B4FC8E77D758}"/>
          </ac:spMkLst>
        </pc:spChg>
      </pc:sldChg>
      <pc:sldChg chg="modSp mod modNotesTx">
        <pc:chgData name="Lynn Seumo" userId="f126b360-8c35-4255-b631-2a476f00fe12" providerId="ADAL" clId="{FA0BF141-BCA3-42B5-B382-2CB96F08D434}" dt="2022-12-29T18:36:05.625" v="86" actId="255"/>
        <pc:sldMkLst>
          <pc:docMk/>
          <pc:sldMk cId="1756220087" sldId="752"/>
        </pc:sldMkLst>
        <pc:spChg chg="mod">
          <ac:chgData name="Lynn Seumo" userId="f126b360-8c35-4255-b631-2a476f00fe12" providerId="ADAL" clId="{FA0BF141-BCA3-42B5-B382-2CB96F08D434}" dt="2022-12-29T18:36:05.625" v="86" actId="255"/>
          <ac:spMkLst>
            <pc:docMk/>
            <pc:sldMk cId="1756220087" sldId="752"/>
            <ac:spMk id="3" creationId="{15393D4D-89E2-47C3-B41F-30DB285496D3}"/>
          </ac:spMkLst>
        </pc:spChg>
      </pc:sldChg>
      <pc:sldChg chg="modSp mod">
        <pc:chgData name="Lynn Seumo" userId="f126b360-8c35-4255-b631-2a476f00fe12" providerId="ADAL" clId="{FA0BF141-BCA3-42B5-B382-2CB96F08D434}" dt="2022-12-29T18:39:08.592" v="96" actId="20577"/>
        <pc:sldMkLst>
          <pc:docMk/>
          <pc:sldMk cId="989876406" sldId="753"/>
        </pc:sldMkLst>
        <pc:spChg chg="mod">
          <ac:chgData name="Lynn Seumo" userId="f126b360-8c35-4255-b631-2a476f00fe12" providerId="ADAL" clId="{FA0BF141-BCA3-42B5-B382-2CB96F08D434}" dt="2022-12-29T18:39:08.592" v="96" actId="20577"/>
          <ac:spMkLst>
            <pc:docMk/>
            <pc:sldMk cId="989876406" sldId="753"/>
            <ac:spMk id="2" creationId="{8BD29FDA-EFE3-4AC7-B19D-077D2F1D7F82}"/>
          </ac:spMkLst>
        </pc:spChg>
      </pc:sldChg>
    </pc:docChg>
  </pc:docChgLst>
  <pc:docChgLst>
    <pc:chgData name="Kuban, M Michael" userId="S::kubanmm_state.gov#ext#@irexorg.onmicrosoft.com::b15eac41-2177-41ec-9ffb-a98398c6af96" providerId="AD" clId="Web-{D8CB239B-2F9A-1C2B-D9EE-D9189E79937F}"/>
    <pc:docChg chg="modSld">
      <pc:chgData name="Kuban, M Michael" userId="S::kubanmm_state.gov#ext#@irexorg.onmicrosoft.com::b15eac41-2177-41ec-9ffb-a98398c6af96" providerId="AD" clId="Web-{D8CB239B-2F9A-1C2B-D9EE-D9189E79937F}" dt="2023-12-08T19:25:38.108" v="1" actId="20577"/>
      <pc:docMkLst>
        <pc:docMk/>
      </pc:docMkLst>
      <pc:sldChg chg="modSp">
        <pc:chgData name="Kuban, M Michael" userId="S::kubanmm_state.gov#ext#@irexorg.onmicrosoft.com::b15eac41-2177-41ec-9ffb-a98398c6af96" providerId="AD" clId="Web-{D8CB239B-2F9A-1C2B-D9EE-D9189E79937F}" dt="2023-12-08T19:25:38.108" v="1" actId="20577"/>
        <pc:sldMkLst>
          <pc:docMk/>
          <pc:sldMk cId="2166526841" sldId="739"/>
        </pc:sldMkLst>
        <pc:spChg chg="mod">
          <ac:chgData name="Kuban, M Michael" userId="S::kubanmm_state.gov#ext#@irexorg.onmicrosoft.com::b15eac41-2177-41ec-9ffb-a98398c6af96" providerId="AD" clId="Web-{D8CB239B-2F9A-1C2B-D9EE-D9189E79937F}" dt="2023-12-08T19:25:38.108" v="1" actId="20577"/>
          <ac:spMkLst>
            <pc:docMk/>
            <pc:sldMk cId="2166526841" sldId="739"/>
            <ac:spMk id="2" creationId="{0762FB0A-F23F-4447-A903-CFBA0F2E3BEC}"/>
          </ac:spMkLst>
        </pc:spChg>
      </pc:sldChg>
    </pc:docChg>
  </pc:docChgLst>
  <pc:docChgLst>
    <pc:chgData name="Lynn Seumo" userId="f126b360-8c35-4255-b631-2a476f00fe12" providerId="ADAL" clId="{C91648D4-E5D2-4B18-9CDA-65930E45BAD0}"/>
    <pc:docChg chg="modSld">
      <pc:chgData name="Lynn Seumo" userId="f126b360-8c35-4255-b631-2a476f00fe12" providerId="ADAL" clId="{C91648D4-E5D2-4B18-9CDA-65930E45BAD0}" dt="2023-12-05T16:14:12.855" v="4"/>
      <pc:docMkLst>
        <pc:docMk/>
      </pc:docMkLst>
      <pc:sldChg chg="modSp mod">
        <pc:chgData name="Lynn Seumo" userId="f126b360-8c35-4255-b631-2a476f00fe12" providerId="ADAL" clId="{C91648D4-E5D2-4B18-9CDA-65930E45BAD0}" dt="2023-12-04T20:20:37.641" v="2" actId="20577"/>
        <pc:sldMkLst>
          <pc:docMk/>
          <pc:sldMk cId="922020338" sldId="738"/>
        </pc:sldMkLst>
        <pc:spChg chg="mod">
          <ac:chgData name="Lynn Seumo" userId="f126b360-8c35-4255-b631-2a476f00fe12" providerId="ADAL" clId="{C91648D4-E5D2-4B18-9CDA-65930E45BAD0}" dt="2023-12-04T20:20:37.641" v="2" actId="20577"/>
          <ac:spMkLst>
            <pc:docMk/>
            <pc:sldMk cId="922020338" sldId="738"/>
            <ac:spMk id="3" creationId="{F5793C3F-B4FA-46B5-8239-7B74A2559727}"/>
          </ac:spMkLst>
        </pc:spChg>
      </pc:sldChg>
      <pc:sldChg chg="modSp mod modCm">
        <pc:chgData name="Lynn Seumo" userId="f126b360-8c35-4255-b631-2a476f00fe12" providerId="ADAL" clId="{C91648D4-E5D2-4B18-9CDA-65930E45BAD0}" dt="2023-12-05T16:14:12.855" v="4"/>
        <pc:sldMkLst>
          <pc:docMk/>
          <pc:sldMk cId="989876406" sldId="753"/>
        </pc:sldMkLst>
        <pc:spChg chg="mod">
          <ac:chgData name="Lynn Seumo" userId="f126b360-8c35-4255-b631-2a476f00fe12" providerId="ADAL" clId="{C91648D4-E5D2-4B18-9CDA-65930E45BAD0}" dt="2023-12-05T16:13:40.538" v="3"/>
          <ac:spMkLst>
            <pc:docMk/>
            <pc:sldMk cId="989876406" sldId="753"/>
            <ac:spMk id="2" creationId="{8BD29FDA-EFE3-4AC7-B19D-077D2F1D7F82}"/>
          </ac:spMkLst>
        </pc:spChg>
        <pc:extLst>
          <p:ext xmlns:p="http://schemas.openxmlformats.org/presentationml/2006/main" uri="{D6D511B9-2390-475A-947B-AFAB55BFBCF1}">
            <pc226:cmChg xmlns:pc226="http://schemas.microsoft.com/office/powerpoint/2022/06/main/command" xmlns="" chg="mod">
              <pc226:chgData name="Lynn Seumo" userId="f126b360-8c35-4255-b631-2a476f00fe12" providerId="ADAL" clId="{C91648D4-E5D2-4B18-9CDA-65930E45BAD0}" dt="2023-12-05T16:14:12.855" v="4"/>
              <pc2:cmMkLst xmlns:pc2="http://schemas.microsoft.com/office/powerpoint/2019/9/main/command">
                <pc:docMk/>
                <pc:sldMk cId="989876406" sldId="753"/>
                <pc2:cmMk id="{23273F77-B260-4377-B8AA-08967682BB3B}"/>
              </pc2:cmMkLst>
              <pc226:cmRplyChg chg="add">
                <pc226:chgData name="Lynn Seumo" userId="f126b360-8c35-4255-b631-2a476f00fe12" providerId="ADAL" clId="{C91648D4-E5D2-4B18-9CDA-65930E45BAD0}" dt="2023-12-05T16:14:12.855" v="4"/>
                <pc2:cmRplyMkLst xmlns:pc2="http://schemas.microsoft.com/office/powerpoint/2019/9/main/command">
                  <pc:docMk/>
                  <pc:sldMk cId="989876406" sldId="753"/>
                  <pc2:cmMk id="{23273F77-B260-4377-B8AA-08967682BB3B}"/>
                  <pc2:cmRplyMk id="{1129D95C-6943-4589-B872-4BD7C6755046}"/>
                </pc2:cmRplyMkLst>
              </pc226:cmRplyChg>
            </pc226:cmChg>
          </p:ext>
        </pc:extLst>
      </pc:sldChg>
    </pc:docChg>
  </pc:docChgLst>
  <pc:docChgLst>
    <pc:chgData name="Richard Felty" userId="d5ae6216-8ad0-4789-bd04-bef11b3a7a79" providerId="ADAL" clId="{344B15D5-2ABF-4D9B-9DE7-C8A7C67BB578}"/>
    <pc:docChg chg="modSld">
      <pc:chgData name="Richard Felty" userId="d5ae6216-8ad0-4789-bd04-bef11b3a7a79" providerId="ADAL" clId="{344B15D5-2ABF-4D9B-9DE7-C8A7C67BB578}" dt="2023-12-12T15:31:47.698" v="0"/>
      <pc:docMkLst>
        <pc:docMk/>
      </pc:docMkLst>
      <pc:sldChg chg="modSp mod">
        <pc:chgData name="Richard Felty" userId="d5ae6216-8ad0-4789-bd04-bef11b3a7a79" providerId="ADAL" clId="{344B15D5-2ABF-4D9B-9DE7-C8A7C67BB578}" dt="2023-12-12T15:31:47.698" v="0"/>
        <pc:sldMkLst>
          <pc:docMk/>
          <pc:sldMk cId="2166526841" sldId="739"/>
        </pc:sldMkLst>
        <pc:spChg chg="mod">
          <ac:chgData name="Richard Felty" userId="d5ae6216-8ad0-4789-bd04-bef11b3a7a79" providerId="ADAL" clId="{344B15D5-2ABF-4D9B-9DE7-C8A7C67BB578}" dt="2023-12-12T15:31:47.698" v="0"/>
          <ac:spMkLst>
            <pc:docMk/>
            <pc:sldMk cId="2166526841" sldId="739"/>
            <ac:spMk id="3" creationId="{0809071D-8152-4D2C-9B66-868F5193F42D}"/>
          </ac:spMkLst>
        </pc:spChg>
      </pc:sldChg>
    </pc:docChg>
  </pc:docChgLst>
  <pc:docChgLst>
    <pc:chgData name="Kuban, M Michael" userId="S::kubanmm_state.gov#ext#@irexorg.onmicrosoft.com::b15eac41-2177-41ec-9ffb-a98398c6af96" providerId="AD" clId="Web-{D5999268-D565-226C-3A14-064D64D41DB2}"/>
    <pc:docChg chg="modSld">
      <pc:chgData name="Kuban, M Michael" userId="S::kubanmm_state.gov#ext#@irexorg.onmicrosoft.com::b15eac41-2177-41ec-9ffb-a98398c6af96" providerId="AD" clId="Web-{D5999268-D565-226C-3A14-064D64D41DB2}" dt="2023-12-07T20:49:59.364" v="52" actId="20577"/>
      <pc:docMkLst>
        <pc:docMk/>
      </pc:docMkLst>
      <pc:sldChg chg="modSp">
        <pc:chgData name="Kuban, M Michael" userId="S::kubanmm_state.gov#ext#@irexorg.onmicrosoft.com::b15eac41-2177-41ec-9ffb-a98398c6af96" providerId="AD" clId="Web-{D5999268-D565-226C-3A14-064D64D41DB2}" dt="2023-12-07T20:47:06.328" v="16" actId="20577"/>
        <pc:sldMkLst>
          <pc:docMk/>
          <pc:sldMk cId="922020338" sldId="738"/>
        </pc:sldMkLst>
        <pc:spChg chg="mod">
          <ac:chgData name="Kuban, M Michael" userId="S::kubanmm_state.gov#ext#@irexorg.onmicrosoft.com::b15eac41-2177-41ec-9ffb-a98398c6af96" providerId="AD" clId="Web-{D5999268-D565-226C-3A14-064D64D41DB2}" dt="2023-12-07T20:47:06.328" v="16" actId="20577"/>
          <ac:spMkLst>
            <pc:docMk/>
            <pc:sldMk cId="922020338" sldId="738"/>
            <ac:spMk id="3" creationId="{F5793C3F-B4FA-46B5-8239-7B74A2559727}"/>
          </ac:spMkLst>
        </pc:spChg>
      </pc:sldChg>
      <pc:sldChg chg="modSp">
        <pc:chgData name="Kuban, M Michael" userId="S::kubanmm_state.gov#ext#@irexorg.onmicrosoft.com::b15eac41-2177-41ec-9ffb-a98398c6af96" providerId="AD" clId="Web-{D5999268-D565-226C-3A14-064D64D41DB2}" dt="2023-12-07T20:49:59.364" v="52" actId="20577"/>
        <pc:sldMkLst>
          <pc:docMk/>
          <pc:sldMk cId="2373121665" sldId="744"/>
        </pc:sldMkLst>
        <pc:spChg chg="mod">
          <ac:chgData name="Kuban, M Michael" userId="S::kubanmm_state.gov#ext#@irexorg.onmicrosoft.com::b15eac41-2177-41ec-9ffb-a98398c6af96" providerId="AD" clId="Web-{D5999268-D565-226C-3A14-064D64D41DB2}" dt="2023-12-07T20:49:59.364" v="52" actId="20577"/>
          <ac:spMkLst>
            <pc:docMk/>
            <pc:sldMk cId="2373121665" sldId="744"/>
            <ac:spMk id="3" creationId="{B3F84756-0062-4276-AB8E-363F632D91E7}"/>
          </ac:spMkLst>
        </pc:spChg>
      </pc:sldChg>
    </pc:docChg>
  </pc:docChgLst>
  <pc:docChgLst>
    <pc:chgData name="Whitney Hough" userId="S::whough@irex.org::4caa6a00-2b2c-4034-b525-4a810a7db097" providerId="AD" clId="Web-{A728C43D-F2DA-FFAA-CC65-3D476FDD7DDC}"/>
    <pc:docChg chg="">
      <pc:chgData name="Whitney Hough" userId="S::whough@irex.org::4caa6a00-2b2c-4034-b525-4a810a7db097" providerId="AD" clId="Web-{A728C43D-F2DA-FFAA-CC65-3D476FDD7DDC}" dt="2023-12-05T17:29:46.893" v="0"/>
      <pc:docMkLst>
        <pc:docMk/>
      </pc:docMkLst>
      <pc:sldChg chg="delCm">
        <pc:chgData name="Whitney Hough" userId="S::whough@irex.org::4caa6a00-2b2c-4034-b525-4a810a7db097" providerId="AD" clId="Web-{A728C43D-F2DA-FFAA-CC65-3D476FDD7DDC}" dt="2023-12-05T17:29:46.893" v="0"/>
        <pc:sldMkLst>
          <pc:docMk/>
          <pc:sldMk cId="989876406" sldId="753"/>
        </pc:sldMkLst>
        <pc:extLst>
          <p:ext xmlns:p="http://schemas.openxmlformats.org/presentationml/2006/main" uri="{D6D511B9-2390-475A-947B-AFAB55BFBCF1}">
            <pc226:cmChg xmlns:pc226="http://schemas.microsoft.com/office/powerpoint/2022/06/main/command" xmlns="" chg="del">
              <pc226:chgData name="Whitney Hough" userId="S::whough@irex.org::4caa6a00-2b2c-4034-b525-4a810a7db097" providerId="AD" clId="Web-{A728C43D-F2DA-FFAA-CC65-3D476FDD7DDC}" dt="2023-12-05T17:29:46.893" v="0"/>
              <pc2:cmMkLst xmlns:pc2="http://schemas.microsoft.com/office/powerpoint/2019/9/main/command">
                <pc:docMk/>
                <pc:sldMk cId="989876406" sldId="753"/>
                <pc2:cmMk id="{23273F77-B260-4377-B8AA-08967682BB3B}"/>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A093954A-C201-EB40-9459-342C786798D2}" type="datetimeFigureOut">
              <a:rPr lang="en-US" smtClean="0">
                <a:latin typeface="Arial" charset="0"/>
              </a:rPr>
              <a:t>1/3/2024</a:t>
            </a:fld>
            <a:endParaRPr lang="en-US" dirty="0">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3F52853C-6216-544B-82BE-E4DDDB9FF42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b="0" i="0">
                <a:latin typeface="Arial" charset="0"/>
              </a:defRPr>
            </a:lvl1pPr>
          </a:lstStyle>
          <a:p>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b="0" i="0">
                <a:latin typeface="Arial" charset="0"/>
              </a:defRPr>
            </a:lvl1pPr>
          </a:lstStyle>
          <a:p>
            <a:fld id="{7D7D0FC4-79A4-4CD6-9D21-6D2AFDDF42EC}" type="datetimeFigureOut">
              <a:rPr lang="en-JM" smtClean="0"/>
              <a:pPr/>
              <a:t>3/1/2024</a:t>
            </a:fld>
            <a:endParaRPr lang="en-JM"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JM"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b="0" i="0">
                <a:latin typeface="Arial" charset="0"/>
              </a:defRPr>
            </a:lvl1pPr>
          </a:lstStyle>
          <a:p>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b="0" i="0">
                <a:latin typeface="Arial" charset="0"/>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r>
              <a:rPr lang="en-US" dirty="0"/>
              <a:t>Introduction -</a:t>
            </a:r>
            <a:r>
              <a:rPr lang="en-US" baseline="0" dirty="0"/>
              <a:t>  Please read through the program name and explain to the audience that this presentation will give a brief overview of the Fulbright TEA Program, a professional development opportunity designed for full-time secondary school teachers. The objective of this presentation is to inform prospective Fulbright TEA participants of the program implementer roles, provide detail on the various program components, eligibility requirements and selection criteria. </a:t>
            </a:r>
            <a:endParaRPr lang="en-US" dirty="0"/>
          </a:p>
          <a:p>
            <a:endParaRPr lang="en-US" b="1" dirty="0"/>
          </a:p>
          <a:p>
            <a:r>
              <a:rPr lang="en-US" b="1" i="1" dirty="0"/>
              <a:t>Please note that there are a few slides which require information to be edited, either to include appropriate contact information, or to remove eligibility criteria that are applicable to only some countries. The slides on which this is the case are denoted by yellow highlighting and also outlined in the notes section of the slide. </a:t>
            </a: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a:t>
            </a:fld>
            <a:endParaRPr lang="en-JM" dirty="0"/>
          </a:p>
        </p:txBody>
      </p:sp>
    </p:spTree>
    <p:extLst>
      <p:ext uri="{BB962C8B-B14F-4D97-AF65-F5344CB8AC3E}">
        <p14:creationId xmlns:p14="http://schemas.microsoft.com/office/powerpoint/2010/main" val="21077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30-day J-1 visa grace period: Participants will be given the opportunity of travelling after the end of the program during the thirty-day grace period of the J-1 visa, </a:t>
            </a:r>
            <a:r>
              <a:rPr lang="en-US" b="1" dirty="0"/>
              <a:t>with the approval of ECA and IREX</a:t>
            </a:r>
            <a:r>
              <a:rPr lang="en-US" dirty="0"/>
              <a:t>. Travel will be approved only if the following conditions are met: participants arrange and pay for their own travel and accommodations; pay all applicable airline ticket change fees; and provide IREX with proof of health insurance coverage for the additional time they will be in the U.S. and a post-program itinerary that includes contact information while traveling and their return flight information to their home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ontserrat Light" panose="00000400000000000000" pitchFamily="2"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ontserrat Light" panose="00000400000000000000" pitchFamily="2" charset="0"/>
                <a:cs typeface="Arial"/>
              </a:rPr>
              <a:t>Note: In the event of a local or national emergency in the United States or abroad, ECA and IREX may determine that personal travel is not feasible at the end of the Fulbright TEA Program and will ask you to return home as quickly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Dependents are not allowed on the Fulbright TEA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407403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Fulbright TEA teachers will be selected through a merit-based open competition based on eligibility and the criteria listed on the next slide. Top candidates will be interviewed by an interview panel and must take the TOEFL (Test of English as a Foreign Language) or provide valid results from within the past year, (test date no earlier than May 2023). Final selection of Fulbright Teachers is made by the Fulbright Foreign Scholarship Board (FFSB). The FFSB is an independent, presidentially appointed board that has oversight responsibility for all Fulbright academic exchange programs.</a:t>
            </a:r>
            <a:endParaRPr lang="en-US" dirty="0"/>
          </a:p>
          <a:p>
            <a:pPr defTabSz="948507" eaLnBrk="0" fontAlgn="base" hangingPunct="0">
              <a:spcBef>
                <a:spcPct val="30000"/>
              </a:spcBef>
              <a:spcAft>
                <a:spcPct val="0"/>
              </a:spcAft>
              <a:defRPr/>
            </a:pPr>
            <a:endParaRPr lang="en-US" dirty="0"/>
          </a:p>
          <a:p>
            <a:pPr defTabSz="948507" eaLnBrk="0" fontAlgn="base" hangingPunct="0">
              <a:spcBef>
                <a:spcPct val="30000"/>
              </a:spcBef>
              <a:spcAft>
                <a:spcPct val="0"/>
              </a:spcAft>
              <a:defRPr/>
            </a:pPr>
            <a:r>
              <a:rPr lang="en-US" dirty="0"/>
              <a:t>Candidates may also be nominated as alternates, in which case they may be selected to be a finalist if a slot becomes available.  Please note: if a finalist slot becomes available, alternates are drawn from the global pool of alternates (not simply from their country cohort of alternates) to be moved into a finalist position.</a:t>
            </a:r>
          </a:p>
          <a:p>
            <a:endParaRPr lang="en-US" dirty="0"/>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190896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u="sng" dirty="0">
                <a:latin typeface="Arial"/>
                <a:cs typeface="Arial"/>
              </a:rPr>
              <a:t>Selection Criteria</a:t>
            </a:r>
            <a:r>
              <a:rPr lang="en-US" dirty="0">
                <a:latin typeface="Arial"/>
                <a:cs typeface="Arial"/>
              </a:rPr>
              <a:t>:</a:t>
            </a:r>
          </a:p>
          <a:p>
            <a:pPr marL="171450" indent="-171450" defTabSz="948507">
              <a:buFont typeface="Arial,Sans-Serif"/>
              <a:buChar char="•"/>
              <a:defRPr/>
            </a:pPr>
            <a:r>
              <a:rPr lang="en-US" dirty="0">
                <a:latin typeface="Arial"/>
                <a:cs typeface="Arial"/>
              </a:rPr>
              <a:t>Demonstrated commitment to secondary education;</a:t>
            </a:r>
          </a:p>
          <a:p>
            <a:pPr marL="171450" indent="-171450" defTabSz="948507">
              <a:buFont typeface="Arial,Sans-Serif"/>
              <a:buChar char="•"/>
              <a:defRPr/>
            </a:pPr>
            <a:r>
              <a:rPr lang="en-US" sz="1200" dirty="0">
                <a:latin typeface="Montserrat Light" panose="00000400000000000000" pitchFamily="2" charset="0"/>
                <a:cs typeface="Arial"/>
              </a:rPr>
              <a:t>Demonstrated evidence of leadership in school/district</a:t>
            </a:r>
            <a:r>
              <a:rPr lang="en-US" dirty="0">
                <a:latin typeface="Arial"/>
                <a:cs typeface="Arial"/>
              </a:rPr>
              <a:t>;</a:t>
            </a:r>
          </a:p>
          <a:p>
            <a:pPr marL="171450" indent="-171450" defTabSz="948507">
              <a:buFont typeface="Arial,Sans-Serif"/>
              <a:buChar char="•"/>
              <a:defRPr/>
            </a:pPr>
            <a:r>
              <a:rPr lang="en-US" dirty="0">
                <a:latin typeface="Arial"/>
                <a:cs typeface="Arial"/>
              </a:rPr>
              <a:t>Professional and educational experience </a:t>
            </a:r>
            <a:r>
              <a:rPr lang="en-US" b="0" i="0" kern="1200" dirty="0">
                <a:effectLst/>
                <a:latin typeface="Arial"/>
                <a:cs typeface="Arial"/>
              </a:rPr>
              <a:t>and </a:t>
            </a:r>
            <a:r>
              <a:rPr lang="en-US" dirty="0">
                <a:latin typeface="Arial"/>
                <a:cs typeface="Arial"/>
              </a:rPr>
              <a:t>achievements;</a:t>
            </a:r>
          </a:p>
          <a:p>
            <a:pPr marL="171450" indent="-171450" defTabSz="948507">
              <a:buFont typeface="Arial,Sans-Serif"/>
              <a:buChar char="•"/>
              <a:defRPr/>
            </a:pPr>
            <a:r>
              <a:rPr lang="en-US" dirty="0">
                <a:latin typeface="Arial"/>
                <a:cs typeface="Arial"/>
              </a:rPr>
              <a:t>Potential for developing long-term linkages between U.S</a:t>
            </a:r>
            <a:r>
              <a:rPr lang="en-US" b="0" i="0" kern="1200" dirty="0">
                <a:effectLst/>
                <a:latin typeface="Arial"/>
                <a:cs typeface="Arial"/>
              </a:rPr>
              <a:t>. and </a:t>
            </a:r>
            <a:r>
              <a:rPr lang="en-US" dirty="0">
                <a:latin typeface="Arial"/>
                <a:cs typeface="Arial"/>
              </a:rPr>
              <a:t>home country educational institutions and schools;</a:t>
            </a:r>
          </a:p>
          <a:p>
            <a:pPr marL="171450" indent="-171450" defTabSz="948507">
              <a:buFont typeface="Arial,Sans-Serif"/>
              <a:buChar char="•"/>
              <a:defRPr/>
            </a:pPr>
            <a:r>
              <a:rPr lang="en-US" dirty="0">
                <a:latin typeface="Arial"/>
                <a:cs typeface="Arial"/>
              </a:rPr>
              <a:t>Preparedness </a:t>
            </a:r>
            <a:r>
              <a:rPr lang="en-US" b="0" i="0" kern="1200" dirty="0">
                <a:effectLst/>
                <a:latin typeface="Arial"/>
                <a:cs typeface="Arial"/>
              </a:rPr>
              <a:t>(</a:t>
            </a:r>
            <a:r>
              <a:rPr lang="en-US" dirty="0">
                <a:latin typeface="Arial"/>
                <a:cs typeface="Arial"/>
              </a:rPr>
              <a:t>including maturity, flexibility, and ability to function independently</a:t>
            </a:r>
            <a:r>
              <a:rPr lang="en-US" b="0" i="0" kern="1200" dirty="0">
                <a:effectLst/>
                <a:latin typeface="Arial"/>
                <a:cs typeface="Arial"/>
              </a:rPr>
              <a:t>) </a:t>
            </a:r>
            <a:r>
              <a:rPr lang="en-US" dirty="0">
                <a:latin typeface="Arial"/>
                <a:cs typeface="Arial"/>
              </a:rPr>
              <a:t>for an intensive U.S.-based training program with very limited free time for personal travel </a:t>
            </a:r>
            <a:r>
              <a:rPr lang="en-US" b="0" i="0" kern="1200" dirty="0">
                <a:effectLst/>
                <a:latin typeface="Arial"/>
                <a:cs typeface="Arial"/>
              </a:rPr>
              <a:t>or </a:t>
            </a:r>
            <a:r>
              <a:rPr lang="en-US" dirty="0">
                <a:latin typeface="Arial"/>
                <a:cs typeface="Arial"/>
              </a:rPr>
              <a:t>sightseeing;</a:t>
            </a:r>
          </a:p>
          <a:p>
            <a:pPr marL="171450" indent="-171450" defTabSz="948507">
              <a:buFont typeface="Arial,Sans-Serif"/>
              <a:buChar char="•"/>
              <a:defRPr/>
            </a:pPr>
            <a:r>
              <a:rPr lang="en-US" dirty="0">
                <a:latin typeface="Arial"/>
                <a:cs typeface="Arial"/>
              </a:rPr>
              <a:t>Willingness and capacity to work and live with international peers to foster a positive learning community for professional development;</a:t>
            </a:r>
          </a:p>
          <a:p>
            <a:pPr marL="171450" indent="-171450" defTabSz="948507">
              <a:buFont typeface="Arial,Sans-Serif"/>
              <a:buChar char="•"/>
              <a:defRPr/>
            </a:pPr>
            <a:r>
              <a:rPr lang="en-US" dirty="0">
                <a:latin typeface="Arial"/>
                <a:cs typeface="Arial"/>
              </a:rPr>
              <a:t>Articulated ideas for applying program experience to improving secondary education in home country upon return;</a:t>
            </a:r>
          </a:p>
          <a:p>
            <a:pPr marL="171450" indent="-171450" defTabSz="948507">
              <a:buFont typeface="Arial,Sans-Serif"/>
              <a:buChar char="•"/>
              <a:defRPr/>
            </a:pPr>
            <a:r>
              <a:rPr lang="en-US" dirty="0">
                <a:latin typeface="Arial"/>
                <a:cs typeface="Arial"/>
              </a:rPr>
              <a:t>Ability to express ideas clearly and effectively; </a:t>
            </a:r>
          </a:p>
          <a:p>
            <a:pPr marL="171450" marR="0" lvl="0" indent="-171450" algn="l" defTabSz="948507" rtl="0" eaLnBrk="1" fontAlgn="auto" latinLnBrk="0" hangingPunct="1">
              <a:lnSpc>
                <a:spcPct val="100000"/>
              </a:lnSpc>
              <a:spcBef>
                <a:spcPts val="0"/>
              </a:spcBef>
              <a:spcAft>
                <a:spcPts val="0"/>
              </a:spcAft>
              <a:buClrTx/>
              <a:buSzTx/>
              <a:buFont typeface="Arial,Sans-Serif"/>
              <a:buChar char="•"/>
              <a:tabLst/>
              <a:defRPr/>
            </a:pPr>
            <a:r>
              <a:rPr lang="en-US" sz="1200" dirty="0">
                <a:latin typeface="Montserrat Light" panose="00000400000000000000" pitchFamily="2" charset="0"/>
                <a:cs typeface="Arial"/>
              </a:rPr>
              <a:t>English language skills adequate to manage coursework, develop lesson plans, deliver presentations, and team-teach in U.S. schools </a:t>
            </a:r>
            <a:r>
              <a:rPr lang="en-US" b="0" i="0" kern="1200" dirty="0">
                <a:effectLst/>
                <a:latin typeface="Arial"/>
                <a:cs typeface="Arial"/>
              </a:rPr>
              <a:t>(</a:t>
            </a:r>
            <a:r>
              <a:rPr lang="en-US" dirty="0">
                <a:latin typeface="Arial"/>
                <a:cs typeface="Arial"/>
              </a:rPr>
              <a:t>a minimum paper-based or equivalent TOEFL score </a:t>
            </a:r>
            <a:r>
              <a:rPr lang="en-US" b="0" i="0" kern="1200" dirty="0">
                <a:effectLst/>
                <a:latin typeface="Arial"/>
                <a:cs typeface="Arial"/>
              </a:rPr>
              <a:t>of</a:t>
            </a:r>
            <a:r>
              <a:rPr lang="en-US" dirty="0">
                <a:latin typeface="Arial"/>
                <a:cs typeface="Arial"/>
              </a:rPr>
              <a:t> 450 </a:t>
            </a:r>
            <a:r>
              <a:rPr lang="en-US" b="0" i="0" kern="1200" dirty="0">
                <a:effectLst/>
                <a:latin typeface="Arial"/>
                <a:cs typeface="Arial"/>
              </a:rPr>
              <a:t>is </a:t>
            </a:r>
            <a:r>
              <a:rPr lang="en-US" dirty="0">
                <a:latin typeface="Arial"/>
                <a:cs typeface="Arial"/>
              </a:rPr>
              <a:t>required </a:t>
            </a:r>
            <a:r>
              <a:rPr lang="en-US" b="0" i="0" kern="1200" dirty="0">
                <a:effectLst/>
                <a:latin typeface="Arial"/>
                <a:cs typeface="Arial"/>
              </a:rPr>
              <a:t>for Fulbright </a:t>
            </a:r>
            <a:r>
              <a:rPr lang="en-US" dirty="0">
                <a:latin typeface="Arial"/>
                <a:cs typeface="Arial"/>
              </a:rPr>
              <a:t>TEA participation).</a:t>
            </a:r>
          </a:p>
          <a:p>
            <a:pPr defTabSz="948507" eaLnBrk="0" fontAlgn="base" hangingPunct="0">
              <a:spcBef>
                <a:spcPct val="30000"/>
              </a:spcBef>
              <a:spcAft>
                <a:spcPct val="0"/>
              </a:spcAft>
              <a:defRPr/>
            </a:pPr>
            <a:endParaRPr lang="en-US" dirty="0"/>
          </a:p>
          <a:p>
            <a:pPr defTabSz="948507" eaLnBrk="0" fontAlgn="base" hangingPunct="0">
              <a:spcBef>
                <a:spcPct val="30000"/>
              </a:spcBef>
              <a:spcAft>
                <a:spcPct val="0"/>
              </a:spcAft>
              <a:defRPr/>
            </a:pPr>
            <a:r>
              <a:rPr lang="en-US" dirty="0"/>
              <a:t>Candidates may also be nominated as alternates, in which case they may be selected to be a finalist if a slot becomes available.  Please note: if a finalist slot becomes available, alternates are drawn from the global pool of alternates (not simply from their country cohort of alternates) to be moved into a finalist position.</a:t>
            </a:r>
          </a:p>
          <a:p>
            <a:endParaRPr lang="en-US" dirty="0"/>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253856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Arial" charset="0"/>
                <a:ea typeface="+mn-ea"/>
                <a:cs typeface="+mn-cs"/>
              </a:rPr>
              <a:t>Preference will be given to applicants who are members of or who work with students from under-served communities or traditionally underrepresented groups including but not limited to women, racial, ethnic and religious minorities, people with disabilities, and the LGBTQIA+ community.</a:t>
            </a:r>
          </a:p>
          <a:p>
            <a:pPr lvl="0"/>
            <a:endParaRPr lang="en-US"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82C2D"/>
                </a:solidFill>
                <a:latin typeface="Arial" charset="0"/>
                <a:ea typeface="Arial" charset="0"/>
                <a:cs typeface="Arial" charset="0"/>
              </a:rPr>
              <a:t>The Fulbright TEA Program promotes diversity in the classroom and in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82C2D"/>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82C2D"/>
                </a:solidFill>
                <a:latin typeface="Arial" charset="0"/>
                <a:ea typeface="Arial" charset="0"/>
                <a:cs typeface="Arial" charset="0"/>
              </a:rPr>
              <a:t>The Fulbright TEA Program supports inclusion and strongly encourages teachers with disabilities to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82C2D"/>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mn-cs"/>
              </a:rPr>
              <a:t>Applicants who have had few or no opportunities to travel to the U.S. will be given priority.</a:t>
            </a:r>
          </a:p>
          <a:p>
            <a:endParaRPr lang="en-US" dirty="0"/>
          </a:p>
          <a:p>
            <a:r>
              <a:rPr lang="en-US" i="1" dirty="0"/>
              <a:t>Posts and Commissions should include in their nominations additional justification as to why applicants who have spent time on an exchange program in the United States (IVLP, SUSI etc.) should be selected to return on the Fulbright program. Please note that applicants who have participated in online learning programs such as e-teacher online courses or MOOCs are eligible to apply. Posts and Commissions will also need to also include a special justification if nominating two teachers from the same school in the same application year. Teachers who have participated in TEA are not eligible for the Fulbright TEA Program. </a:t>
            </a: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13</a:t>
            </a:fld>
            <a:endParaRPr lang="en-JM" dirty="0"/>
          </a:p>
        </p:txBody>
      </p:sp>
    </p:spTree>
    <p:extLst>
      <p:ext uri="{BB962C8B-B14F-4D97-AF65-F5344CB8AC3E}">
        <p14:creationId xmlns:p14="http://schemas.microsoft.com/office/powerpoint/2010/main" val="279796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Fulbright TEA is a six-week long, non-degree, non-credit, professional development program at a U.S. university. The curriculum includes academic coursework, leadership training, and instructional technology seminars. </a:t>
            </a:r>
          </a:p>
          <a:p>
            <a:endParaRPr lang="en-US" dirty="0"/>
          </a:p>
          <a:p>
            <a:r>
              <a:rPr lang="en-US" dirty="0"/>
              <a:t>Teachers will participate in weekly seminars at their host university featuring presentations and discussions led by university staff, faculty members, and invited speakers. The seminar topics will focus on trends and current issues in education, such as curriculum, instruction and learning, assessment, instructional technology, student-centered learning, teacher leadership, among others. During the seminars, participants will also share their expertise, experience, and information about their home countries’ educational system with each other. The education seminars are a cornerstone of the program and designed specifically for Fulbright Teachers. </a:t>
            </a:r>
          </a:p>
          <a:p>
            <a:endParaRPr lang="en-US" dirty="0"/>
          </a:p>
          <a:p>
            <a:r>
              <a:rPr lang="en-US" i="1" dirty="0"/>
              <a:t>Please highlight the intensity of the program. The main point is that Fulbright TEA teachers will be engaged in program related activities at least 40 hours per week. </a:t>
            </a: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dirty="0"/>
          </a:p>
        </p:txBody>
      </p:sp>
    </p:spTree>
    <p:extLst>
      <p:ext uri="{BB962C8B-B14F-4D97-AF65-F5344CB8AC3E}">
        <p14:creationId xmlns:p14="http://schemas.microsoft.com/office/powerpoint/2010/main" val="228811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mn-cs"/>
              </a:rPr>
              <a:t>Fulbright TEA Teachers will be placed in a U.S. secondary school during their time in the U.S., where they will observe classes, co-teach, and share their expertise and information about their home countries and schools. Participants will be paired with a U.S. partner educator at their assigned school to help them learn more about the U.S. educational system and to serve as a guide during their school placements. Host university staff will identify schools located near the university campus that are appropriate to each grantee’s interests and areas of expertise.  </a:t>
            </a:r>
            <a:r>
              <a:rPr lang="en-US" baseline="0" dirty="0"/>
              <a:t>Field Experience placement schedules vary across the host universities.</a:t>
            </a:r>
            <a:endParaRPr lang="en-US" dirty="0"/>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dirty="0"/>
          </a:p>
        </p:txBody>
      </p:sp>
    </p:spTree>
    <p:extLst>
      <p:ext uri="{BB962C8B-B14F-4D97-AF65-F5344CB8AC3E}">
        <p14:creationId xmlns:p14="http://schemas.microsoft.com/office/powerpoint/2010/main" val="138024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16</a:t>
            </a:fld>
            <a:endParaRPr lang="en-JM" dirty="0"/>
          </a:p>
        </p:txBody>
      </p:sp>
    </p:spTree>
    <p:extLst>
      <p:ext uri="{BB962C8B-B14F-4D97-AF65-F5344CB8AC3E}">
        <p14:creationId xmlns:p14="http://schemas.microsoft.com/office/powerpoint/2010/main" val="219654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17</a:t>
            </a:fld>
            <a:endParaRPr lang="en-JM" dirty="0"/>
          </a:p>
        </p:txBody>
      </p:sp>
    </p:spTree>
    <p:extLst>
      <p:ext uri="{BB962C8B-B14F-4D97-AF65-F5344CB8AC3E}">
        <p14:creationId xmlns:p14="http://schemas.microsoft.com/office/powerpoint/2010/main" val="249367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2</a:t>
            </a:fld>
            <a:endParaRPr lang="en-JM" dirty="0"/>
          </a:p>
        </p:txBody>
      </p:sp>
    </p:spTree>
    <p:extLst>
      <p:ext uri="{BB962C8B-B14F-4D97-AF65-F5344CB8AC3E}">
        <p14:creationId xmlns:p14="http://schemas.microsoft.com/office/powerpoint/2010/main" val="421816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239679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386465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Fulbright TEA Program brings international secondary school teachers to the United States for a six-week program to take coursework for professional development at a host university, observe and share their expertise with U.S. colleagues,</a:t>
            </a:r>
            <a:r>
              <a:rPr lang="en-US" sz="1200" b="0" i="0" kern="1200" baseline="0" dirty="0">
                <a:solidFill>
                  <a:schemeClr val="tx1"/>
                </a:solidFill>
                <a:effectLst/>
                <a:latin typeface="Arial" charset="0"/>
                <a:ea typeface="+mn-ea"/>
                <a:cs typeface="+mn-cs"/>
              </a:rPr>
              <a:t> and develop action plans to bring back to their home schools, classrooms, and communities.</a:t>
            </a:r>
            <a:endParaRPr lang="en-US" sz="1200" b="0" i="0" kern="1200" dirty="0">
              <a:solidFill>
                <a:schemeClr val="tx1"/>
              </a:solidFill>
              <a:effectLst/>
              <a:latin typeface="Arial" charset="0"/>
              <a:ea typeface="+mn-ea"/>
              <a:cs typeface="+mn-cs"/>
            </a:endParaRP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Fulbright Teachers support people-to-people diplomacy throughout their time in the United States, in U.S. host classrooms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0" i="0" kern="1200" dirty="0">
                <a:solidFill>
                  <a:schemeClr val="tx1"/>
                </a:solidFill>
                <a:effectLst/>
                <a:latin typeface="Arial" charset="0"/>
                <a:ea typeface="+mn-ea"/>
                <a:cs typeface="+mn-cs"/>
              </a:rPr>
              <a:t>All participants have opportunities to observe, co-teach, and share their expertise in U.S. secondary schools.</a:t>
            </a:r>
          </a:p>
          <a:p>
            <a:endParaRPr lang="en-US" dirty="0"/>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113389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program goals include:</a:t>
            </a:r>
          </a:p>
          <a:p>
            <a:endParaRPr lang="en-US" sz="1200" b="0" i="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mn-cs"/>
              </a:rPr>
              <a:t>Provide professional development to enhance educators’ expertise in the field of teaching and provide them with a deeper understanding of best practices in education.</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mn-cs"/>
              </a:rPr>
              <a:t>Contribute to improving education in participating countries by preparing participants to serve as educational leaders who are equipped to apply and share their experience and skills with their colleagues and students upon returning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mn-cs"/>
              </a:rPr>
              <a:t>Promote mutual understanding between educators, participants’ schools, and communities in the United States and abroad by building educators’ and students’ global competence, and by sharing educational best practices internationally.</a:t>
            </a:r>
          </a:p>
          <a:p>
            <a:pPr marL="171450" indent="-171450">
              <a:buFont typeface="Arial" panose="020B0604020202020204" pitchFamily="34" charset="0"/>
              <a:buChar char="•"/>
            </a:pPr>
            <a:endParaRPr lang="en-US" sz="1200" b="0"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165558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82C2D"/>
                </a:solidFill>
                <a:effectLst/>
                <a:latin typeface="Arial" charset="0"/>
                <a:ea typeface="+mn-ea"/>
                <a:cs typeface="+mn-cs"/>
              </a:rPr>
              <a:t>Applicants must:</a:t>
            </a:r>
          </a:p>
          <a:p>
            <a:pPr marL="171450" indent="-171450">
              <a:spcAft>
                <a:spcPts val="600"/>
              </a:spcAft>
              <a:buFont typeface="Arial" panose="020B0604020202020204" pitchFamily="34" charset="0"/>
              <a:buChar char="•"/>
            </a:pPr>
            <a:r>
              <a:rPr lang="en-US" b="0" i="0" dirty="0">
                <a:solidFill>
                  <a:srgbClr val="000000"/>
                </a:solidFill>
                <a:effectLst/>
                <a:latin typeface="Courier New" panose="02070309020205020404" pitchFamily="49" charset="0"/>
              </a:rPr>
              <a:t>Be full-time, secondary-level teachers of English, English as a Foreign Language (EFL), math, science, foreign language, social studies, journalism, or communications, including special education teachers in those subjects, at institutions serving primarily a local population</a:t>
            </a:r>
          </a:p>
          <a:p>
            <a:pPr marL="171450" indent="-171450">
              <a:spcAft>
                <a:spcPts val="600"/>
              </a:spcAft>
              <a:buFont typeface="Arial" panose="020B0604020202020204" pitchFamily="34" charset="0"/>
              <a:buChar char="•"/>
            </a:pPr>
            <a:r>
              <a:rPr lang="en-US" sz="1200" b="0" i="0" kern="1200" dirty="0">
                <a:solidFill>
                  <a:srgbClr val="082C2D"/>
                </a:solidFill>
                <a:effectLst/>
                <a:latin typeface="Arial" charset="0"/>
                <a:ea typeface="+mn-ea"/>
                <a:cs typeface="+mn-cs"/>
              </a:rPr>
              <a:t>Have earned a Bachelor’s degree or have</a:t>
            </a:r>
            <a:r>
              <a:rPr lang="en-US" sz="1200" b="0" i="0" kern="1200" baseline="0" dirty="0">
                <a:solidFill>
                  <a:srgbClr val="082C2D"/>
                </a:solidFill>
                <a:effectLst/>
                <a:latin typeface="Arial" charset="0"/>
                <a:ea typeface="+mn-ea"/>
                <a:cs typeface="+mn-cs"/>
              </a:rPr>
              <a:t> </a:t>
            </a:r>
            <a:r>
              <a:rPr lang="en-US" sz="1200" b="0" i="0" kern="1200" dirty="0">
                <a:solidFill>
                  <a:srgbClr val="082C2D"/>
                </a:solidFill>
                <a:effectLst/>
                <a:latin typeface="Arial" charset="0"/>
                <a:ea typeface="+mn-ea"/>
                <a:cs typeface="+mn-cs"/>
              </a:rPr>
              <a:t>equivalent;</a:t>
            </a:r>
          </a:p>
          <a:p>
            <a:pPr marL="171450" indent="-171450">
              <a:buFont typeface="Arial" panose="020B0604020202020204" pitchFamily="34" charset="0"/>
              <a:buChar char="•"/>
            </a:pPr>
            <a:r>
              <a:rPr lang="en-US" sz="1200" b="0" i="0" kern="1200" dirty="0">
                <a:solidFill>
                  <a:srgbClr val="082C2D"/>
                </a:solidFill>
                <a:effectLst/>
                <a:latin typeface="Arial"/>
                <a:cs typeface="Arial"/>
              </a:rPr>
              <a:t>Have completed at least three</a:t>
            </a:r>
            <a:r>
              <a:rPr lang="en-US" dirty="0">
                <a:solidFill>
                  <a:srgbClr val="082C2D"/>
                </a:solidFill>
                <a:latin typeface="Arial"/>
                <a:cs typeface="Arial"/>
              </a:rPr>
              <a:t> </a:t>
            </a:r>
            <a:r>
              <a:rPr lang="en-US" sz="1200" b="0" i="0" kern="1200" dirty="0">
                <a:solidFill>
                  <a:srgbClr val="082C2D"/>
                </a:solidFill>
                <a:effectLst/>
                <a:latin typeface="Arial"/>
                <a:cs typeface="Arial"/>
              </a:rPr>
              <a:t>years of full-time teaching experience by</a:t>
            </a:r>
            <a:r>
              <a:rPr lang="en-US" dirty="0">
                <a:solidFill>
                  <a:srgbClr val="082C2D"/>
                </a:solidFill>
                <a:latin typeface="Arial"/>
                <a:cs typeface="Arial"/>
              </a:rPr>
              <a:t> </a:t>
            </a:r>
            <a:r>
              <a:rPr lang="en-US" sz="1200" b="0" i="0" kern="1200" dirty="0">
                <a:solidFill>
                  <a:srgbClr val="082C2D"/>
                </a:solidFill>
                <a:effectLst/>
                <a:latin typeface="Arial"/>
                <a:cs typeface="Arial"/>
              </a:rPr>
              <a:t> the start of the program</a:t>
            </a:r>
            <a:r>
              <a:rPr lang="en-US" dirty="0">
                <a:solidFill>
                  <a:srgbClr val="082C2D"/>
                </a:solidFill>
                <a:latin typeface="Arial"/>
                <a:cs typeface="Arial"/>
              </a:rPr>
              <a:t>, with a preference for those who have five or more years</a:t>
            </a:r>
            <a:r>
              <a:rPr lang="en-US" sz="1200" b="0" i="0" kern="1200" dirty="0">
                <a:solidFill>
                  <a:srgbClr val="082C2D"/>
                </a:solidFill>
                <a:effectLst/>
                <a:latin typeface="Arial"/>
                <a:cs typeface="Arial"/>
              </a:rPr>
              <a:t>;</a:t>
            </a:r>
            <a:r>
              <a:rPr lang="en-US" dirty="0">
                <a:solidFill>
                  <a:srgbClr val="082C2D"/>
                </a:solidFill>
                <a:latin typeface="Arial"/>
                <a:cs typeface="Arial"/>
              </a:rPr>
              <a:t> </a:t>
            </a:r>
            <a:endParaRPr lang="en-US" sz="1200" b="0" i="0" kern="1200" dirty="0">
              <a:solidFill>
                <a:srgbClr val="082C2D"/>
              </a:solidFill>
              <a:effectLst/>
              <a:latin typeface="Arial" charset="0"/>
              <a:cs typeface="Arial"/>
            </a:endParaRPr>
          </a:p>
          <a:p>
            <a:pPr marL="171450" lvl="0" indent="-171450">
              <a:buFont typeface="Arial" panose="020B0604020202020204" pitchFamily="34" charset="0"/>
              <a:buChar char="•"/>
            </a:pPr>
            <a:r>
              <a:rPr lang="en-US" sz="1200" b="0" i="0" kern="1200" dirty="0">
                <a:solidFill>
                  <a:srgbClr val="082C2D"/>
                </a:solidFill>
                <a:effectLst/>
                <a:latin typeface="Arial" charset="0"/>
                <a:ea typeface="+mn-ea"/>
                <a:cs typeface="+mn-cs"/>
              </a:rPr>
              <a:t>Reside and work in an eligible Fulbright TEA country; </a:t>
            </a:r>
          </a:p>
          <a:p>
            <a:pPr marL="171450" lvl="0" indent="-171450">
              <a:buFont typeface="Arial" panose="020B0604020202020204" pitchFamily="34" charset="0"/>
              <a:buChar char="•"/>
            </a:pPr>
            <a:r>
              <a:rPr lang="en-US" sz="1200" b="0" i="0" kern="1200" dirty="0">
                <a:solidFill>
                  <a:srgbClr val="082C2D"/>
                </a:solidFill>
                <a:effectLst/>
                <a:latin typeface="Arial" charset="0"/>
                <a:ea typeface="+mn-ea"/>
                <a:cs typeface="+mn-cs"/>
              </a:rPr>
              <a:t>Earn a minimum score of 450 on the paper based TOEFL or 45 on an internet based TOEFL; (If these tests are not available, ECA recommends the International English Language Testing System (IELTS) or the institutional-based TOEFL);</a:t>
            </a:r>
          </a:p>
          <a:p>
            <a:pPr marL="171450" lvl="0" indent="-171450">
              <a:buFont typeface="Arial" panose="020B0604020202020204" pitchFamily="34" charset="0"/>
              <a:buChar char="•"/>
            </a:pPr>
            <a:r>
              <a:rPr lang="en-US" sz="1200" b="0" i="0" kern="1200" dirty="0">
                <a:solidFill>
                  <a:srgbClr val="082C2D"/>
                </a:solidFill>
                <a:effectLst/>
                <a:latin typeface="Arial" charset="0"/>
                <a:ea typeface="+mn-ea"/>
                <a:cs typeface="+mn-cs"/>
              </a:rPr>
              <a:t>Demonstrate a commitment to continue teaching after completion of the program; and </a:t>
            </a:r>
          </a:p>
          <a:p>
            <a:pPr marL="171450" lvl="0" indent="-171450">
              <a:buFont typeface="Arial" panose="020B0604020202020204" pitchFamily="34" charset="0"/>
              <a:buChar char="•"/>
            </a:pPr>
            <a:r>
              <a:rPr lang="en-US" sz="1200" b="0" i="0" kern="1200" dirty="0">
                <a:solidFill>
                  <a:srgbClr val="082C2D"/>
                </a:solidFill>
                <a:effectLst/>
                <a:latin typeface="Arial" charset="0"/>
                <a:ea typeface="+mn-ea"/>
                <a:cs typeface="+mn-cs"/>
              </a:rPr>
              <a:t>Have submitted a complete application. </a:t>
            </a:r>
          </a:p>
          <a:p>
            <a:r>
              <a:rPr lang="en-US" sz="1200" b="1" i="0" kern="1200" dirty="0">
                <a:solidFill>
                  <a:srgbClr val="082C2D"/>
                </a:solidFill>
                <a:effectLst/>
                <a:latin typeface="Arial" charset="0"/>
                <a:ea typeface="+mn-ea"/>
                <a:cs typeface="+mn-cs"/>
              </a:rPr>
              <a:t> </a:t>
            </a:r>
            <a:endParaRPr lang="en-US" sz="1200" b="1" i="1" kern="1200" dirty="0">
              <a:solidFill>
                <a:srgbClr val="082C2D"/>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rgbClr val="082C2D"/>
                </a:solidFill>
                <a:effectLst/>
                <a:latin typeface="Arial" charset="0"/>
                <a:ea typeface="+mn-ea"/>
                <a:cs typeface="+mn-cs"/>
              </a:rPr>
              <a:t>NOTE: </a:t>
            </a:r>
            <a:r>
              <a:rPr lang="en-US" sz="1200" b="0" i="0" kern="1200" dirty="0">
                <a:solidFill>
                  <a:schemeClr val="tx1"/>
                </a:solidFill>
                <a:effectLst/>
                <a:latin typeface="Arial" charset="0"/>
                <a:ea typeface="+mn-ea"/>
                <a:cs typeface="+mn-cs"/>
              </a:rPr>
              <a:t>Fulbright TEA is a program for practicing teachers working in secondary schools. Educational administrators (such as representatives or officials of the Ministry of Education) and school administrators who do not teach at least fifty percent of their time, full-time teacher trainers, university faculty, private English Language tutors, and teachers from schools primarily serving expatriates are not eligible.</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Applicants who have in the past eight years at the time of application traveled to the U.S. for degree programs or exchange programs such as Study of the United States Institutes (SUSI) or International Visitor Leadership Program (IVLP) or to other Western countries for professional development would need additional justification from their Posts/Commissions or nominating committees as to why they should be selected to go to the U.S. for the Fulbright TEA program. Please note, however, that applicants who have participated in online programs such as e-teacher online courses or Massive Open Online Courses (MOOCs) are eligible. Current teachers of the English Access </a:t>
            </a:r>
            <a:r>
              <a:rPr lang="en-US" sz="1200" b="0" i="0" kern="1200" dirty="0" err="1">
                <a:solidFill>
                  <a:schemeClr val="tx1"/>
                </a:solidFill>
                <a:effectLst/>
                <a:latin typeface="Arial" charset="0"/>
                <a:ea typeface="+mn-ea"/>
                <a:cs typeface="+mn-cs"/>
              </a:rPr>
              <a:t>Microscholarship</a:t>
            </a:r>
            <a:r>
              <a:rPr lang="en-US" sz="1200" b="0" i="0" kern="1200" dirty="0">
                <a:solidFill>
                  <a:schemeClr val="tx1"/>
                </a:solidFill>
                <a:effectLst/>
                <a:latin typeface="Arial" charset="0"/>
                <a:ea typeface="+mn-ea"/>
                <a:cs typeface="+mn-cs"/>
              </a:rPr>
              <a:t> program should be given higher priority. Per the FFSB, preference will be given to candidates who have not previously received a Fulbright teacher grant. </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Fulbright TEA Program promotes diversity in the classroom and in learning. Fulbright TEA supports inclusion and strongly encourages teachers with disabilities to apply. </a:t>
            </a:r>
          </a:p>
          <a:p>
            <a:endParaRPr lang="en-US" sz="1200" b="0" i="0" kern="1200" dirty="0">
              <a:solidFill>
                <a:schemeClr val="tx1"/>
              </a:solidFill>
              <a:effectLst/>
              <a:latin typeface="Arial" charset="0"/>
              <a:ea typeface="+mn-ea"/>
              <a:cs typeface="+mn-cs"/>
            </a:endParaRPr>
          </a:p>
          <a:p>
            <a:endParaRPr lang="en-US" sz="1200" b="0"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52715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Participants in the Fulbright TEA Program have the opportunity to collaborate with professionals from the U.S. education community as well as with teachers from other countries.   </a:t>
            </a:r>
          </a:p>
          <a:p>
            <a:endParaRPr lang="en-US" baseline="0" dirty="0"/>
          </a:p>
          <a:p>
            <a:r>
              <a:rPr lang="en-US" b="1" i="1" baseline="0" dirty="0">
                <a:solidFill>
                  <a:srgbClr val="FFFF00"/>
                </a:solidFill>
              </a:rPr>
              <a:t>In 2024-2025, there are approximately 180 slots for teachers to participate in the Fulbright TEA Program from the above listed countries. </a:t>
            </a:r>
            <a:endParaRPr lang="en-US" b="1" i="1" dirty="0">
              <a:solidFill>
                <a:srgbClr val="FFFF00"/>
              </a:solidFill>
            </a:endParaRP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350417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J-1 visa support;</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A pre-departure orientation held in participant’s home country;</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Round-trip airfare to and within the U.S.;</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A welcome workshop and closing workshop</a:t>
            </a: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Academic program fees;</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Housing and meals; </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Accident and sickness medical coverage;</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Transportation to local schools (as needed);</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A daily allowance for incidentals during the university academic program</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A travel allowance;  and</a:t>
            </a:r>
            <a:endParaRPr lang="en-US" sz="1200" b="1" i="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Arial" charset="0"/>
                <a:ea typeface="+mn-ea"/>
                <a:cs typeface="+mn-cs"/>
              </a:rPr>
              <a:t>The opportunity to engage in alumni activities</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226826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2B29DB-7794-F04B-9E6A-9659ADBF968D}"/>
              </a:ext>
            </a:extLst>
          </p:cNvPr>
          <p:cNvSpPr/>
          <p:nvPr userDrawn="1"/>
        </p:nvSpPr>
        <p:spPr>
          <a:xfrm>
            <a:off x="0" y="1139535"/>
            <a:ext cx="9144000" cy="21963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tx2"/>
              </a:solidFill>
            </a:endParaRPr>
          </a:p>
        </p:txBody>
      </p:sp>
      <p:sp>
        <p:nvSpPr>
          <p:cNvPr id="14" name="Rectangle 13">
            <a:extLst>
              <a:ext uri="{FF2B5EF4-FFF2-40B4-BE49-F238E27FC236}">
                <a16:creationId xmlns:a16="http://schemas.microsoft.com/office/drawing/2014/main" id="{E80E35FC-3F82-FE42-AD72-1745885DFC55}"/>
              </a:ext>
            </a:extLst>
          </p:cNvPr>
          <p:cNvSpPr/>
          <p:nvPr userDrawn="1"/>
        </p:nvSpPr>
        <p:spPr>
          <a:xfrm>
            <a:off x="0" y="3333566"/>
            <a:ext cx="9144000" cy="952447"/>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5"/>
            <a:ext cx="8364400" cy="2188152"/>
          </a:xfrm>
        </p:spPr>
        <p:txBody>
          <a:bodyPr>
            <a:normAutofit/>
          </a:bodyPr>
          <a:lstStyle>
            <a:lvl1pPr>
              <a:defRPr sz="3600" b="0" i="0" cap="all">
                <a:solidFill>
                  <a:schemeClr val="bg1"/>
                </a:solidFill>
                <a:latin typeface="Mark OT Medium" panose="020B0504020201010104" pitchFamily="34" charset="77"/>
              </a:defRPr>
            </a:lvl1pPr>
          </a:lstStyle>
          <a:p>
            <a:r>
              <a:rPr lang="en-US" dirty="0"/>
              <a:t>Click to edit Master title style</a:t>
            </a:r>
          </a:p>
        </p:txBody>
      </p:sp>
      <p:sp>
        <p:nvSpPr>
          <p:cNvPr id="3" name="Subtitle 2"/>
          <p:cNvSpPr>
            <a:spLocks noGrp="1"/>
          </p:cNvSpPr>
          <p:nvPr>
            <p:ph type="subTitle" idx="1"/>
          </p:nvPr>
        </p:nvSpPr>
        <p:spPr>
          <a:xfrm>
            <a:off x="385548" y="3333566"/>
            <a:ext cx="8368652" cy="952447"/>
          </a:xfrm>
        </p:spPr>
        <p:txBody>
          <a:bodyPr anchor="ctr" anchorCtr="1">
            <a:normAutofit/>
          </a:bodyPr>
          <a:lstStyle>
            <a:lvl1pPr marL="0" indent="0" algn="ctr">
              <a:buNone/>
              <a:defRPr sz="2800" b="0" i="0">
                <a:solidFill>
                  <a:schemeClr val="bg1"/>
                </a:solidFill>
                <a:latin typeface="Mark OT Medium" panose="020B0504020201010104"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pic>
        <p:nvPicPr>
          <p:cNvPr id="12" name="Picture 11">
            <a:extLst>
              <a:ext uri="{FF2B5EF4-FFF2-40B4-BE49-F238E27FC236}">
                <a16:creationId xmlns:a16="http://schemas.microsoft.com/office/drawing/2014/main" id="{595B6E2F-048D-D34B-A985-9EF1C8966D4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230085867"/>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Content Placeholder 2"/>
          <p:cNvSpPr>
            <a:spLocks noGrp="1"/>
          </p:cNvSpPr>
          <p:nvPr>
            <p:ph sz="half" idx="1"/>
          </p:nvPr>
        </p:nvSpPr>
        <p:spPr>
          <a:xfrm>
            <a:off x="457200" y="1365251"/>
            <a:ext cx="4038600" cy="3111500"/>
          </a:xfrm>
        </p:spPr>
        <p:txBody>
          <a:bodyPr/>
          <a:lstStyle>
            <a:lvl1pPr>
              <a:defRPr sz="2000"/>
            </a:lvl1pPr>
            <a:lvl2pPr>
              <a:defRPr sz="1700"/>
            </a:lvl2pPr>
            <a:lvl3pPr>
              <a:defRPr sz="1700">
                <a:solidFill>
                  <a:srgbClr val="000000"/>
                </a:solidFill>
              </a:defRPr>
            </a:lvl3pPr>
            <a:lvl4pPr>
              <a:defRPr sz="1500">
                <a:solidFill>
                  <a:srgbClr val="000000"/>
                </a:solidFill>
              </a:defRPr>
            </a:lvl4pPr>
            <a:lvl5pPr>
              <a:defRPr sz="13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65251"/>
            <a:ext cx="4038600" cy="3111500"/>
          </a:xfrm>
        </p:spPr>
        <p:txBody>
          <a:bodyPr/>
          <a:lstStyle>
            <a:lvl1pPr>
              <a:defRPr sz="2000"/>
            </a:lvl1pPr>
            <a:lvl2pPr>
              <a:defRPr sz="1700"/>
            </a:lvl2pPr>
            <a:lvl3pPr>
              <a:defRPr sz="1700">
                <a:solidFill>
                  <a:srgbClr val="000000"/>
                </a:solidFill>
              </a:defRPr>
            </a:lvl3pPr>
            <a:lvl4pPr>
              <a:defRPr sz="1500">
                <a:solidFill>
                  <a:srgbClr val="000000"/>
                </a:solidFill>
              </a:defRPr>
            </a:lvl4pPr>
            <a:lvl5pPr>
              <a:defRPr sz="13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9650583"/>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Text Placeholder 2"/>
          <p:cNvSpPr>
            <a:spLocks noGrp="1"/>
          </p:cNvSpPr>
          <p:nvPr>
            <p:ph type="body" idx="1"/>
          </p:nvPr>
        </p:nvSpPr>
        <p:spPr>
          <a:xfrm>
            <a:off x="457200" y="1373188"/>
            <a:ext cx="4040188" cy="474662"/>
          </a:xfrm>
        </p:spPr>
        <p:txBody>
          <a:bodyPr lIns="0" rIns="0" anchor="t" anchorCtr="0">
            <a:normAutofit/>
          </a:bodyPr>
          <a:lstStyle>
            <a:lvl1pPr marL="0" indent="0">
              <a:buNone/>
              <a:defRPr sz="1800" b="1">
                <a:solidFill>
                  <a:srgbClr val="0077C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47851"/>
            <a:ext cx="4040188" cy="2628899"/>
          </a:xfrm>
        </p:spPr>
        <p:txBody>
          <a:bodyPr/>
          <a:lstStyle>
            <a:lvl1pPr>
              <a:defRPr sz="2000"/>
            </a:lvl1pPr>
            <a:lvl2pPr>
              <a:defRPr sz="1800"/>
            </a:lvl2pPr>
            <a:lvl3pPr>
              <a:defRPr sz="1800">
                <a:solidFill>
                  <a:srgbClr val="000000"/>
                </a:solidFill>
              </a:defRPr>
            </a:lvl3pPr>
            <a:lvl4pPr>
              <a:defRPr sz="16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73188"/>
            <a:ext cx="4041775" cy="474662"/>
          </a:xfrm>
        </p:spPr>
        <p:txBody>
          <a:bodyPr lIns="0" rIns="0" anchor="t" anchorCtr="0">
            <a:normAutofit/>
          </a:bodyPr>
          <a:lstStyle>
            <a:lvl1pPr marL="0" indent="0">
              <a:buNone/>
              <a:defRPr sz="1800" b="1">
                <a:solidFill>
                  <a:srgbClr val="0077C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47851"/>
            <a:ext cx="4041775" cy="2628900"/>
          </a:xfrm>
        </p:spPr>
        <p:txBody>
          <a:bodyPr/>
          <a:lstStyle>
            <a:lvl1pPr>
              <a:defRPr sz="2000"/>
            </a:lvl1pPr>
            <a:lvl2pPr>
              <a:defRPr sz="1800"/>
            </a:lvl2pPr>
            <a:lvl3pPr>
              <a:defRPr sz="1800">
                <a:solidFill>
                  <a:srgbClr val="000000"/>
                </a:solidFill>
              </a:defRPr>
            </a:lvl3pPr>
            <a:lvl4pPr>
              <a:defRPr sz="16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326845"/>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59174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1" name="Text Placeholder 3"/>
          <p:cNvSpPr>
            <a:spLocks noGrp="1"/>
          </p:cNvSpPr>
          <p:nvPr>
            <p:ph type="body" sz="quarter" idx="60"/>
          </p:nvPr>
        </p:nvSpPr>
        <p:spPr>
          <a:xfrm>
            <a:off x="45720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5" name="Text Placeholder 7"/>
          <p:cNvSpPr>
            <a:spLocks noGrp="1"/>
          </p:cNvSpPr>
          <p:nvPr>
            <p:ph type="body" sz="quarter" idx="64"/>
          </p:nvPr>
        </p:nvSpPr>
        <p:spPr>
          <a:xfrm>
            <a:off x="45720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199" y="309031"/>
            <a:ext cx="8221134" cy="927101"/>
          </a:xfrm>
          <a:prstGeom prst="rect">
            <a:avLst/>
          </a:prstGeom>
        </p:spPr>
        <p:txBody>
          <a:bodyPr vert="horz" lIns="0" tIns="45720" rIns="0" bIns="45720" rtlCol="0" anchor="t" anchorCtr="0">
            <a:normAutofit/>
          </a:bodyPr>
          <a:lstStyle>
            <a:lvl1pPr>
              <a:defRPr>
                <a:solidFill>
                  <a:srgbClr val="003DA5"/>
                </a:solidFill>
              </a:defRPr>
            </a:lvl1pPr>
          </a:lstStyle>
          <a:p>
            <a:r>
              <a:rPr lang="en-US" dirty="0"/>
              <a:t>Click to edit Master title style</a:t>
            </a:r>
            <a:endParaRPr lang="en-JM" dirty="0"/>
          </a:p>
        </p:txBody>
      </p:sp>
      <p:sp>
        <p:nvSpPr>
          <p:cNvPr id="28" name="Picture Placeholder 28"/>
          <p:cNvSpPr>
            <a:spLocks noGrp="1" noChangeAspect="1"/>
          </p:cNvSpPr>
          <p:nvPr>
            <p:ph type="pic" sz="quarter" idx="65"/>
          </p:nvPr>
        </p:nvSpPr>
        <p:spPr>
          <a:xfrm>
            <a:off x="268089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9" name="Text Placeholder 3"/>
          <p:cNvSpPr>
            <a:spLocks noGrp="1"/>
          </p:cNvSpPr>
          <p:nvPr>
            <p:ph type="body" sz="quarter" idx="66"/>
          </p:nvPr>
        </p:nvSpPr>
        <p:spPr>
          <a:xfrm>
            <a:off x="254635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30" name="Text Placeholder 7"/>
          <p:cNvSpPr>
            <a:spLocks noGrp="1"/>
          </p:cNvSpPr>
          <p:nvPr>
            <p:ph type="body" sz="quarter" idx="67"/>
          </p:nvPr>
        </p:nvSpPr>
        <p:spPr>
          <a:xfrm>
            <a:off x="254635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31" name="Picture Placeholder 28"/>
          <p:cNvSpPr>
            <a:spLocks noGrp="1" noChangeAspect="1"/>
          </p:cNvSpPr>
          <p:nvPr>
            <p:ph type="pic" sz="quarter" idx="68"/>
          </p:nvPr>
        </p:nvSpPr>
        <p:spPr>
          <a:xfrm>
            <a:off x="479544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32" name="Text Placeholder 3"/>
          <p:cNvSpPr>
            <a:spLocks noGrp="1"/>
          </p:cNvSpPr>
          <p:nvPr>
            <p:ph type="body" sz="quarter" idx="69"/>
          </p:nvPr>
        </p:nvSpPr>
        <p:spPr>
          <a:xfrm>
            <a:off x="466090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33" name="Text Placeholder 7"/>
          <p:cNvSpPr>
            <a:spLocks noGrp="1"/>
          </p:cNvSpPr>
          <p:nvPr>
            <p:ph type="body" sz="quarter" idx="70"/>
          </p:nvPr>
        </p:nvSpPr>
        <p:spPr>
          <a:xfrm>
            <a:off x="466090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34" name="Picture Placeholder 28"/>
          <p:cNvSpPr>
            <a:spLocks noGrp="1" noChangeAspect="1"/>
          </p:cNvSpPr>
          <p:nvPr>
            <p:ph type="pic" sz="quarter" idx="71"/>
          </p:nvPr>
        </p:nvSpPr>
        <p:spPr>
          <a:xfrm>
            <a:off x="688459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35" name="Text Placeholder 3"/>
          <p:cNvSpPr>
            <a:spLocks noGrp="1"/>
          </p:cNvSpPr>
          <p:nvPr>
            <p:ph type="body" sz="quarter" idx="72"/>
          </p:nvPr>
        </p:nvSpPr>
        <p:spPr>
          <a:xfrm>
            <a:off x="675005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36" name="Text Placeholder 7"/>
          <p:cNvSpPr>
            <a:spLocks noGrp="1"/>
          </p:cNvSpPr>
          <p:nvPr>
            <p:ph type="body" sz="quarter" idx="73"/>
          </p:nvPr>
        </p:nvSpPr>
        <p:spPr>
          <a:xfrm>
            <a:off x="675005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919868"/>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51851"/>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rogram Color">
    <p:spTree>
      <p:nvGrpSpPr>
        <p:cNvPr id="1" name=""/>
        <p:cNvGrpSpPr/>
        <p:nvPr/>
      </p:nvGrpSpPr>
      <p:grpSpPr>
        <a:xfrm>
          <a:off x="0" y="0"/>
          <a:ext cx="0" cy="0"/>
          <a:chOff x="0" y="0"/>
          <a:chExt cx="0" cy="0"/>
        </a:xfrm>
      </p:grpSpPr>
      <p:sp>
        <p:nvSpPr>
          <p:cNvPr id="9" name="Rectangle 8"/>
          <p:cNvSpPr/>
          <p:nvPr userDrawn="1"/>
        </p:nvSpPr>
        <p:spPr>
          <a:xfrm>
            <a:off x="0" y="82550"/>
            <a:ext cx="9144000" cy="4337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7150"/>
            <a:ext cx="9144000" cy="146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59956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Navy">
    <p:spTree>
      <p:nvGrpSpPr>
        <p:cNvPr id="1" name=""/>
        <p:cNvGrpSpPr/>
        <p:nvPr/>
      </p:nvGrpSpPr>
      <p:grpSpPr>
        <a:xfrm>
          <a:off x="0" y="0"/>
          <a:ext cx="0" cy="0"/>
          <a:chOff x="0" y="0"/>
          <a:chExt cx="0" cy="0"/>
        </a:xfrm>
      </p:grpSpPr>
      <p:sp>
        <p:nvSpPr>
          <p:cNvPr id="5" name="Rectangle 4"/>
          <p:cNvSpPr/>
          <p:nvPr userDrawn="1"/>
        </p:nvSpPr>
        <p:spPr>
          <a:xfrm>
            <a:off x="0" y="82550"/>
            <a:ext cx="9144000" cy="4337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6"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57150"/>
            <a:ext cx="9144000" cy="146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48480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Ma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F7AAC-FD56-2A46-8238-B1035B123014}"/>
              </a:ext>
            </a:extLst>
          </p:cNvPr>
          <p:cNvPicPr>
            <a:picLocks noChangeAspect="1"/>
          </p:cNvPicPr>
          <p:nvPr userDrawn="1"/>
        </p:nvPicPr>
        <p:blipFill>
          <a:blip r:embed="rId2"/>
          <a:stretch>
            <a:fillRect/>
          </a:stretch>
        </p:blipFill>
        <p:spPr>
          <a:xfrm>
            <a:off x="457200" y="457200"/>
            <a:ext cx="8229600" cy="4052369"/>
          </a:xfrm>
          <a:prstGeom prst="rect">
            <a:avLst/>
          </a:prstGeom>
        </p:spPr>
      </p:pic>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4450"/>
            <a:ext cx="9144000" cy="1333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33447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2B29DB-7794-F04B-9E6A-9659ADBF968D}"/>
              </a:ext>
            </a:extLst>
          </p:cNvPr>
          <p:cNvSpPr/>
          <p:nvPr userDrawn="1"/>
        </p:nvSpPr>
        <p:spPr>
          <a:xfrm>
            <a:off x="0" y="1139535"/>
            <a:ext cx="9144000" cy="21963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tx2"/>
              </a:solidFill>
            </a:endParaRPr>
          </a:p>
        </p:txBody>
      </p:sp>
      <p:sp>
        <p:nvSpPr>
          <p:cNvPr id="14" name="Rectangle 13">
            <a:extLst>
              <a:ext uri="{FF2B5EF4-FFF2-40B4-BE49-F238E27FC236}">
                <a16:creationId xmlns:a16="http://schemas.microsoft.com/office/drawing/2014/main" id="{E80E35FC-3F82-FE42-AD72-1745885DFC55}"/>
              </a:ext>
            </a:extLst>
          </p:cNvPr>
          <p:cNvSpPr/>
          <p:nvPr userDrawn="1"/>
        </p:nvSpPr>
        <p:spPr>
          <a:xfrm>
            <a:off x="0" y="3333566"/>
            <a:ext cx="9144000" cy="952447"/>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5"/>
            <a:ext cx="8364400" cy="2188152"/>
          </a:xfrm>
        </p:spPr>
        <p:txBody>
          <a:bodyPr>
            <a:normAutofit/>
          </a:bodyPr>
          <a:lstStyle>
            <a:lvl1pPr>
              <a:defRPr sz="3600" b="0" i="0" cap="all">
                <a:solidFill>
                  <a:schemeClr val="bg1"/>
                </a:solidFill>
                <a:latin typeface="Mark OT Medium" panose="020B0504020201010104" pitchFamily="34" charset="77"/>
              </a:defRPr>
            </a:lvl1pPr>
          </a:lstStyle>
          <a:p>
            <a:r>
              <a:rPr lang="en-US" dirty="0"/>
              <a:t>Click to edit Master title style</a:t>
            </a:r>
          </a:p>
        </p:txBody>
      </p:sp>
      <p:sp>
        <p:nvSpPr>
          <p:cNvPr id="3" name="Subtitle 2"/>
          <p:cNvSpPr>
            <a:spLocks noGrp="1"/>
          </p:cNvSpPr>
          <p:nvPr>
            <p:ph type="subTitle" idx="1"/>
          </p:nvPr>
        </p:nvSpPr>
        <p:spPr>
          <a:xfrm>
            <a:off x="385548" y="3333566"/>
            <a:ext cx="8368652" cy="952447"/>
          </a:xfrm>
        </p:spPr>
        <p:txBody>
          <a:bodyPr anchor="ctr" anchorCtr="1">
            <a:normAutofit/>
          </a:bodyPr>
          <a:lstStyle>
            <a:lvl1pPr marL="0" indent="0" algn="ctr">
              <a:buNone/>
              <a:defRPr sz="2800" b="0" i="0">
                <a:solidFill>
                  <a:schemeClr val="bg1"/>
                </a:solidFill>
                <a:latin typeface="Mark OT Medium" panose="020B0504020201010104"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pic>
        <p:nvPicPr>
          <p:cNvPr id="12" name="Picture 11">
            <a:extLst>
              <a:ext uri="{FF2B5EF4-FFF2-40B4-BE49-F238E27FC236}">
                <a16:creationId xmlns:a16="http://schemas.microsoft.com/office/drawing/2014/main" id="{595B6E2F-048D-D34B-A985-9EF1C8966D4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23008586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575175" y="1"/>
            <a:ext cx="4568825" cy="1875366"/>
          </a:xfrm>
        </p:spPr>
        <p:txBody>
          <a:bodyPr/>
          <a:lstStyle/>
          <a:p>
            <a:endParaRPr lang="en-US"/>
          </a:p>
        </p:txBody>
      </p:sp>
      <p:sp>
        <p:nvSpPr>
          <p:cNvPr id="13" name="Picture Placeholder 12"/>
          <p:cNvSpPr>
            <a:spLocks noGrp="1"/>
          </p:cNvSpPr>
          <p:nvPr>
            <p:ph type="pic" sz="quarter" idx="10"/>
          </p:nvPr>
        </p:nvSpPr>
        <p:spPr>
          <a:xfrm>
            <a:off x="0" y="1"/>
            <a:ext cx="4570413" cy="1875366"/>
          </a:xfrm>
        </p:spPr>
        <p:txBody>
          <a:bodyPr/>
          <a:lstStyle/>
          <a:p>
            <a:endParaRPr lang="en-US"/>
          </a:p>
        </p:txBody>
      </p:sp>
      <p:sp>
        <p:nvSpPr>
          <p:cNvPr id="5" name="Rectangle 4"/>
          <p:cNvSpPr/>
          <p:nvPr userDrawn="1"/>
        </p:nvSpPr>
        <p:spPr>
          <a:xfrm>
            <a:off x="0" y="1972927"/>
            <a:ext cx="9144000" cy="2318755"/>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2160015"/>
            <a:ext cx="6622349" cy="142867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594355"/>
            <a:ext cx="6633688"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1876548"/>
            <a:ext cx="9144000" cy="10204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005348-9543-7749-9229-673B47632B09}"/>
              </a:ext>
            </a:extLst>
          </p:cNvPr>
          <p:cNvPicPr>
            <a:picLocks noChangeAspect="1"/>
          </p:cNvPicPr>
          <p:nvPr userDrawn="1"/>
        </p:nvPicPr>
        <p:blipFill>
          <a:blip r:embed="rId3"/>
          <a:stretch>
            <a:fillRect/>
          </a:stretch>
        </p:blipFill>
        <p:spPr>
          <a:xfrm>
            <a:off x="7158713" y="2177582"/>
            <a:ext cx="1828800" cy="376744"/>
          </a:xfrm>
          <a:prstGeom prst="rect">
            <a:avLst/>
          </a:prstGeom>
        </p:spPr>
      </p:pic>
    </p:spTree>
    <p:extLst>
      <p:ext uri="{BB962C8B-B14F-4D97-AF65-F5344CB8AC3E}">
        <p14:creationId xmlns:p14="http://schemas.microsoft.com/office/powerpoint/2010/main" val="216221391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575175" y="1"/>
            <a:ext cx="4568825" cy="1875366"/>
          </a:xfrm>
        </p:spPr>
        <p:txBody>
          <a:bodyPr/>
          <a:lstStyle/>
          <a:p>
            <a:endParaRPr lang="en-US"/>
          </a:p>
        </p:txBody>
      </p:sp>
      <p:sp>
        <p:nvSpPr>
          <p:cNvPr id="13" name="Picture Placeholder 12"/>
          <p:cNvSpPr>
            <a:spLocks noGrp="1"/>
          </p:cNvSpPr>
          <p:nvPr>
            <p:ph type="pic" sz="quarter" idx="10"/>
          </p:nvPr>
        </p:nvSpPr>
        <p:spPr>
          <a:xfrm>
            <a:off x="0" y="1"/>
            <a:ext cx="4570413" cy="1875366"/>
          </a:xfrm>
        </p:spPr>
        <p:txBody>
          <a:bodyPr/>
          <a:lstStyle/>
          <a:p>
            <a:endParaRPr lang="en-US"/>
          </a:p>
        </p:txBody>
      </p:sp>
      <p:sp>
        <p:nvSpPr>
          <p:cNvPr id="5" name="Rectangle 4"/>
          <p:cNvSpPr/>
          <p:nvPr userDrawn="1"/>
        </p:nvSpPr>
        <p:spPr>
          <a:xfrm>
            <a:off x="0" y="1972927"/>
            <a:ext cx="9144000" cy="2318755"/>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2160015"/>
            <a:ext cx="6622349" cy="142867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594355"/>
            <a:ext cx="6633688"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1876548"/>
            <a:ext cx="9144000" cy="10204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005348-9543-7749-9229-673B47632B09}"/>
              </a:ext>
            </a:extLst>
          </p:cNvPr>
          <p:cNvPicPr>
            <a:picLocks noChangeAspect="1"/>
          </p:cNvPicPr>
          <p:nvPr userDrawn="1"/>
        </p:nvPicPr>
        <p:blipFill>
          <a:blip r:embed="rId3"/>
          <a:stretch>
            <a:fillRect/>
          </a:stretch>
        </p:blipFill>
        <p:spPr>
          <a:xfrm>
            <a:off x="7158713" y="2177582"/>
            <a:ext cx="1828800" cy="376744"/>
          </a:xfrm>
          <a:prstGeom prst="rect">
            <a:avLst/>
          </a:prstGeom>
        </p:spPr>
      </p:pic>
    </p:spTree>
    <p:extLst>
      <p:ext uri="{BB962C8B-B14F-4D97-AF65-F5344CB8AC3E}">
        <p14:creationId xmlns:p14="http://schemas.microsoft.com/office/powerpoint/2010/main" val="216221391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451600" y="0"/>
            <a:ext cx="2692400" cy="4140200"/>
          </a:xfrm>
        </p:spPr>
        <p:txBody>
          <a:bodyPr/>
          <a:lstStyle/>
          <a:p>
            <a:endParaRPr lang="en-US" dirty="0"/>
          </a:p>
        </p:txBody>
      </p:sp>
      <p:sp>
        <p:nvSpPr>
          <p:cNvPr id="5" name="Rectangle 4"/>
          <p:cNvSpPr/>
          <p:nvPr userDrawn="1"/>
        </p:nvSpPr>
        <p:spPr>
          <a:xfrm>
            <a:off x="0" y="1"/>
            <a:ext cx="6452254" cy="41444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1162213"/>
            <a:ext cx="5715177" cy="210899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373251"/>
            <a:ext cx="5726517"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4138611"/>
            <a:ext cx="9144000" cy="147403"/>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4B12C-68F7-5C4A-B549-B498E7047DA2}"/>
              </a:ext>
            </a:extLst>
          </p:cNvPr>
          <p:cNvPicPr>
            <a:picLocks noChangeAspect="1"/>
          </p:cNvPicPr>
          <p:nvPr userDrawn="1"/>
        </p:nvPicPr>
        <p:blipFill>
          <a:blip r:embed="rId3"/>
          <a:stretch>
            <a:fillRect/>
          </a:stretch>
        </p:blipFill>
        <p:spPr>
          <a:xfrm>
            <a:off x="453585" y="345643"/>
            <a:ext cx="2286000" cy="470929"/>
          </a:xfrm>
          <a:prstGeom prst="rect">
            <a:avLst/>
          </a:prstGeom>
        </p:spPr>
      </p:pic>
    </p:spTree>
    <p:extLst>
      <p:ext uri="{BB962C8B-B14F-4D97-AF65-F5344CB8AC3E}">
        <p14:creationId xmlns:p14="http://schemas.microsoft.com/office/powerpoint/2010/main" val="98627687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p:nvPr userDrawn="1"/>
        </p:nvSpPr>
        <p:spPr>
          <a:xfrm>
            <a:off x="0" y="1132234"/>
            <a:ext cx="9144000" cy="806634"/>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6"/>
            <a:ext cx="8364400" cy="797004"/>
          </a:xfrm>
        </p:spPr>
        <p:txBody>
          <a:bodyPr>
            <a:normAutofit/>
          </a:bodyPr>
          <a:lstStyle>
            <a:lvl1pPr>
              <a:defRPr sz="2800" cap="all">
                <a:solidFill>
                  <a:schemeClr val="bg1"/>
                </a:solidFill>
              </a:defRPr>
            </a:lvl1pPr>
          </a:lstStyle>
          <a:p>
            <a:r>
              <a:rPr lang="en-US" dirty="0"/>
              <a:t>Click to edit Master 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5" name="Content Placeholder 4"/>
          <p:cNvSpPr>
            <a:spLocks noGrp="1"/>
          </p:cNvSpPr>
          <p:nvPr>
            <p:ph sz="quarter" idx="10"/>
          </p:nvPr>
        </p:nvSpPr>
        <p:spPr>
          <a:xfrm>
            <a:off x="387350" y="2070100"/>
            <a:ext cx="8369300" cy="222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ED670C9-9C98-724C-A531-F81215A574B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45805748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451600" y="0"/>
            <a:ext cx="2692400" cy="4140200"/>
          </a:xfrm>
        </p:spPr>
        <p:txBody>
          <a:bodyPr/>
          <a:lstStyle/>
          <a:p>
            <a:endParaRPr lang="en-US" dirty="0"/>
          </a:p>
        </p:txBody>
      </p:sp>
      <p:sp>
        <p:nvSpPr>
          <p:cNvPr id="5" name="Rectangle 4"/>
          <p:cNvSpPr/>
          <p:nvPr userDrawn="1"/>
        </p:nvSpPr>
        <p:spPr>
          <a:xfrm>
            <a:off x="0" y="1"/>
            <a:ext cx="6452254" cy="41444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1162213"/>
            <a:ext cx="5715177" cy="210899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373251"/>
            <a:ext cx="5726517"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4138611"/>
            <a:ext cx="9144000" cy="147403"/>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4B12C-68F7-5C4A-B549-B498E7047DA2}"/>
              </a:ext>
            </a:extLst>
          </p:cNvPr>
          <p:cNvPicPr>
            <a:picLocks noChangeAspect="1"/>
          </p:cNvPicPr>
          <p:nvPr userDrawn="1"/>
        </p:nvPicPr>
        <p:blipFill>
          <a:blip r:embed="rId3"/>
          <a:stretch>
            <a:fillRect/>
          </a:stretch>
        </p:blipFill>
        <p:spPr>
          <a:xfrm>
            <a:off x="453585" y="345643"/>
            <a:ext cx="2286000" cy="470929"/>
          </a:xfrm>
          <a:prstGeom prst="rect">
            <a:avLst/>
          </a:prstGeom>
        </p:spPr>
      </p:pic>
    </p:spTree>
    <p:extLst>
      <p:ext uri="{BB962C8B-B14F-4D97-AF65-F5344CB8AC3E}">
        <p14:creationId xmlns:p14="http://schemas.microsoft.com/office/powerpoint/2010/main" val="986276872"/>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p:nvPr userDrawn="1"/>
        </p:nvSpPr>
        <p:spPr>
          <a:xfrm>
            <a:off x="0" y="1132234"/>
            <a:ext cx="9144000" cy="806634"/>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6"/>
            <a:ext cx="8364400" cy="797004"/>
          </a:xfrm>
        </p:spPr>
        <p:txBody>
          <a:bodyPr>
            <a:normAutofit/>
          </a:bodyPr>
          <a:lstStyle>
            <a:lvl1pPr>
              <a:defRPr sz="2800" cap="all">
                <a:solidFill>
                  <a:schemeClr val="bg1"/>
                </a:solidFill>
              </a:defRPr>
            </a:lvl1pPr>
          </a:lstStyle>
          <a:p>
            <a:r>
              <a:rPr lang="en-US" dirty="0"/>
              <a:t>Click to edit Master 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5" name="Content Placeholder 4"/>
          <p:cNvSpPr>
            <a:spLocks noGrp="1"/>
          </p:cNvSpPr>
          <p:nvPr>
            <p:ph sz="quarter" idx="10"/>
          </p:nvPr>
        </p:nvSpPr>
        <p:spPr>
          <a:xfrm>
            <a:off x="387350" y="2070100"/>
            <a:ext cx="8369300" cy="222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ED670C9-9C98-724C-A531-F81215A574B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45805748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rogram Color">
    <p:spTree>
      <p:nvGrpSpPr>
        <p:cNvPr id="1" name=""/>
        <p:cNvGrpSpPr/>
        <p:nvPr/>
      </p:nvGrpSpPr>
      <p:grpSpPr>
        <a:xfrm>
          <a:off x="0" y="0"/>
          <a:ext cx="0" cy="0"/>
          <a:chOff x="0" y="0"/>
          <a:chExt cx="0" cy="0"/>
        </a:xfrm>
      </p:grpSpPr>
      <p:sp>
        <p:nvSpPr>
          <p:cNvPr id="9" name="Rectangle 8"/>
          <p:cNvSpPr/>
          <p:nvPr userDrawn="1"/>
        </p:nvSpPr>
        <p:spPr>
          <a:xfrm>
            <a:off x="0" y="82550"/>
            <a:ext cx="9144000" cy="4337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7150"/>
            <a:ext cx="9144000" cy="146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599562"/>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Navy">
    <p:spTree>
      <p:nvGrpSpPr>
        <p:cNvPr id="1" name=""/>
        <p:cNvGrpSpPr/>
        <p:nvPr/>
      </p:nvGrpSpPr>
      <p:grpSpPr>
        <a:xfrm>
          <a:off x="0" y="0"/>
          <a:ext cx="0" cy="0"/>
          <a:chOff x="0" y="0"/>
          <a:chExt cx="0" cy="0"/>
        </a:xfrm>
      </p:grpSpPr>
      <p:sp>
        <p:nvSpPr>
          <p:cNvPr id="5" name="Rectangle 4"/>
          <p:cNvSpPr/>
          <p:nvPr userDrawn="1"/>
        </p:nvSpPr>
        <p:spPr>
          <a:xfrm>
            <a:off x="0" y="82550"/>
            <a:ext cx="9144000" cy="4337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6"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57150"/>
            <a:ext cx="9144000" cy="146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484803"/>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Ma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F7AAC-FD56-2A46-8238-B1035B123014}"/>
              </a:ext>
            </a:extLst>
          </p:cNvPr>
          <p:cNvPicPr>
            <a:picLocks noChangeAspect="1"/>
          </p:cNvPicPr>
          <p:nvPr userDrawn="1"/>
        </p:nvPicPr>
        <p:blipFill>
          <a:blip r:embed="rId2"/>
          <a:stretch>
            <a:fillRect/>
          </a:stretch>
        </p:blipFill>
        <p:spPr>
          <a:xfrm>
            <a:off x="457200" y="457200"/>
            <a:ext cx="8229600" cy="4052369"/>
          </a:xfrm>
          <a:prstGeom prst="rect">
            <a:avLst/>
          </a:prstGeom>
        </p:spPr>
      </p:pic>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4450"/>
            <a:ext cx="9144000" cy="1333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334474"/>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lvl1pPr algn="ctr">
              <a:defRPr>
                <a:solidFill>
                  <a:srgbClr val="003DA5"/>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9EA2A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023229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Content Placeholder 2"/>
          <p:cNvSpPr>
            <a:spLocks noGrp="1"/>
          </p:cNvSpPr>
          <p:nvPr>
            <p:ph idx="1"/>
          </p:nvPr>
        </p:nvSpPr>
        <p:spPr>
          <a:xfrm>
            <a:off x="457200" y="1371600"/>
            <a:ext cx="8229600" cy="3086099"/>
          </a:xfrm>
        </p:spPr>
        <p:txBody>
          <a:bodyPr/>
          <a:lstStyle>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4258130"/>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617402"/>
      </p:ext>
    </p:extLst>
  </p:cSld>
  <p:clrMap bg1="lt1" tx1="dk1" bg2="lt2" tx2="dk2" accent1="accent1" accent2="accent2" accent3="accent3" accent4="accent4" accent5="accent5" accent6="accent6" hlink="hlink" folHlink="folHlink"/>
  <p:sldLayoutIdLst>
    <p:sldLayoutId id="2147483717" r:id="rId1"/>
    <p:sldLayoutId id="2147483723" r:id="rId2"/>
    <p:sldLayoutId id="2147483724" r:id="rId3"/>
    <p:sldLayoutId id="2147483734" r:id="rId4"/>
  </p:sldLayoutIdLst>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3B811AE-294D-DD4E-9C12-6E932A3D6810}"/>
              </a:ext>
            </a:extLst>
          </p:cNvPr>
          <p:cNvPicPr>
            <a:picLocks noChangeAspect="1"/>
          </p:cNvPicPr>
          <p:nvPr userDrawn="1"/>
        </p:nvPicPr>
        <p:blipFill>
          <a:blip r:embed="rId5"/>
          <a:stretch>
            <a:fillRect/>
          </a:stretch>
        </p:blipFill>
        <p:spPr>
          <a:xfrm>
            <a:off x="6858000" y="4655052"/>
            <a:ext cx="1828800" cy="376745"/>
          </a:xfrm>
          <a:prstGeom prst="rect">
            <a:avLst/>
          </a:prstGeom>
        </p:spPr>
      </p:pic>
    </p:spTree>
    <p:extLst>
      <p:ext uri="{BB962C8B-B14F-4D97-AF65-F5344CB8AC3E}">
        <p14:creationId xmlns:p14="http://schemas.microsoft.com/office/powerpoint/2010/main" val="3257972998"/>
      </p:ext>
    </p:extLst>
  </p:cSld>
  <p:clrMap bg1="lt1" tx1="dk1" bg2="lt2" tx2="dk2" accent1="accent1" accent2="accent2" accent3="accent3" accent4="accent4" accent5="accent5" accent6="accent6" hlink="hlink" folHlink="folHlink"/>
  <p:sldLayoutIdLst>
    <p:sldLayoutId id="2147483727" r:id="rId1"/>
    <p:sldLayoutId id="2147483732" r:id="rId2"/>
    <p:sldLayoutId id="2147483733" r:id="rId3"/>
  </p:sldLayoutIdLst>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Wingdings" charset="2"/>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939800"/>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371601"/>
            <a:ext cx="8229600" cy="30670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9F56AC8-D256-364D-BD6F-F9E1ADBCBB96}"/>
              </a:ext>
            </a:extLst>
          </p:cNvPr>
          <p:cNvSpPr/>
          <p:nvPr userDrawn="1"/>
        </p:nvSpPr>
        <p:spPr>
          <a:xfrm>
            <a:off x="0" y="-44450"/>
            <a:ext cx="9144000" cy="1333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82406B-2C5A-6A4D-A81F-84CF71707948}"/>
              </a:ext>
            </a:extLst>
          </p:cNvPr>
          <p:cNvPicPr>
            <a:picLocks noChangeAspect="1"/>
          </p:cNvPicPr>
          <p:nvPr userDrawn="1"/>
        </p:nvPicPr>
        <p:blipFill>
          <a:blip r:embed="rId9"/>
          <a:stretch>
            <a:fillRect/>
          </a:stretch>
        </p:blipFill>
        <p:spPr>
          <a:xfrm>
            <a:off x="6858000" y="4655052"/>
            <a:ext cx="1828800" cy="376745"/>
          </a:xfrm>
          <a:prstGeom prst="rect">
            <a:avLst/>
          </a:prstGeom>
        </p:spPr>
      </p:pic>
    </p:spTree>
    <p:extLst>
      <p:ext uri="{BB962C8B-B14F-4D97-AF65-F5344CB8AC3E}">
        <p14:creationId xmlns:p14="http://schemas.microsoft.com/office/powerpoint/2010/main" val="37939718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 id="2147483711" r:id="rId4"/>
    <p:sldLayoutId id="2147483686" r:id="rId5"/>
    <p:sldLayoutId id="2147483712" r:id="rId6"/>
    <p:sldLayoutId id="2147483713" r:id="rId7"/>
  </p:sldLayoutIdLst>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txStyles>
    <p:titleStyle>
      <a:lvl1pPr algn="l" defTabSz="457200" rtl="0" eaLnBrk="1" latinLnBrk="0" hangingPunct="1">
        <a:spcBef>
          <a:spcPct val="0"/>
        </a:spcBef>
        <a:buNone/>
        <a:defRPr sz="280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Wingdings" charset="2"/>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3B811AE-294D-DD4E-9C12-6E932A3D6810}"/>
              </a:ext>
            </a:extLst>
          </p:cNvPr>
          <p:cNvPicPr>
            <a:picLocks noChangeAspect="1"/>
          </p:cNvPicPr>
          <p:nvPr userDrawn="1"/>
        </p:nvPicPr>
        <p:blipFill>
          <a:blip r:embed="rId5"/>
          <a:stretch>
            <a:fillRect/>
          </a:stretch>
        </p:blipFill>
        <p:spPr>
          <a:xfrm>
            <a:off x="6858000" y="4655052"/>
            <a:ext cx="1828800" cy="376745"/>
          </a:xfrm>
          <a:prstGeom prst="rect">
            <a:avLst/>
          </a:prstGeom>
        </p:spPr>
      </p:pic>
    </p:spTree>
    <p:extLst>
      <p:ext uri="{BB962C8B-B14F-4D97-AF65-F5344CB8AC3E}">
        <p14:creationId xmlns:p14="http://schemas.microsoft.com/office/powerpoint/2010/main" val="32579729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Wingdings" charset="2"/>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61740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53A4-AC90-4C89-A7F2-3B227B0E0B6F}"/>
              </a:ext>
            </a:extLst>
          </p:cNvPr>
          <p:cNvSpPr>
            <a:spLocks noGrp="1"/>
          </p:cNvSpPr>
          <p:nvPr>
            <p:ph type="ctrTitle"/>
          </p:nvPr>
        </p:nvSpPr>
        <p:spPr>
          <a:xfrm>
            <a:off x="389800" y="1140031"/>
            <a:ext cx="8364400" cy="2187866"/>
          </a:xfrm>
        </p:spPr>
        <p:txBody>
          <a:bodyPr>
            <a:normAutofit/>
          </a:bodyPr>
          <a:lstStyle/>
          <a:p>
            <a:r>
              <a:rPr lang="en-US" sz="2400" dirty="0">
                <a:solidFill>
                  <a:srgbClr val="FFFFFF"/>
                </a:solidFill>
                <a:latin typeface="Montserrat Medium"/>
                <a:ea typeface="Arial" charset="0"/>
                <a:cs typeface="Arial"/>
              </a:rPr>
              <a:t>Fulbright Teaching Excellence and Achievement Program </a:t>
            </a:r>
            <a:endParaRPr lang="en-US" sz="2400" dirty="0">
              <a:solidFill>
                <a:srgbClr val="FFFFFF"/>
              </a:solidFill>
              <a:latin typeface="Montserrat Medium" panose="00000600000000000000" pitchFamily="2" charset="0"/>
              <a:ea typeface="Arial" charset="0"/>
              <a:cs typeface="Arial"/>
            </a:endParaRPr>
          </a:p>
        </p:txBody>
      </p:sp>
    </p:spTree>
    <p:extLst>
      <p:ext uri="{BB962C8B-B14F-4D97-AF65-F5344CB8AC3E}">
        <p14:creationId xmlns:p14="http://schemas.microsoft.com/office/powerpoint/2010/main" val="3595997959"/>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D4D4-29DB-43F9-B3C5-65845C6BBADA}"/>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Program Specific Regulations</a:t>
            </a:r>
            <a:br>
              <a:rPr lang="en-US" b="1" dirty="0">
                <a:latin typeface="Montserrat Light" panose="00000400000000000000" pitchFamily="2" charset="0"/>
                <a:ea typeface="Arial" charset="0"/>
                <a:cs typeface="Arial Regular" charset="0"/>
              </a:rPr>
            </a:br>
            <a:endParaRPr lang="en-US" dirty="0">
              <a:latin typeface="Montserrat Light" panose="00000400000000000000" pitchFamily="2" charset="0"/>
            </a:endParaRPr>
          </a:p>
        </p:txBody>
      </p:sp>
      <p:sp>
        <p:nvSpPr>
          <p:cNvPr id="3" name="Content Placeholder 2">
            <a:extLst>
              <a:ext uri="{FF2B5EF4-FFF2-40B4-BE49-F238E27FC236}">
                <a16:creationId xmlns:a16="http://schemas.microsoft.com/office/drawing/2014/main" id="{66D4219A-5ACF-4F45-86CF-A6C7CC54939D}"/>
              </a:ext>
            </a:extLst>
          </p:cNvPr>
          <p:cNvSpPr>
            <a:spLocks noGrp="1"/>
          </p:cNvSpPr>
          <p:nvPr>
            <p:ph idx="1"/>
          </p:nvPr>
        </p:nvSpPr>
        <p:spPr>
          <a:xfrm>
            <a:off x="457200" y="985808"/>
            <a:ext cx="8229600" cy="3086099"/>
          </a:xfrm>
        </p:spPr>
        <p:txBody>
          <a:bodyPr>
            <a:normAutofit fontScale="25000" lnSpcReduction="20000"/>
          </a:bodyPr>
          <a:lstStyle/>
          <a:p>
            <a:pPr marL="285750" indent="-285750"/>
            <a:r>
              <a:rPr lang="en-US" sz="6400" dirty="0">
                <a:latin typeface="Montserrat Light" panose="00000400000000000000" pitchFamily="2" charset="0"/>
                <a:cs typeface="Arial"/>
              </a:rPr>
              <a:t>All program participants receive a J-1 visa.</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J-1 visa has a 30-day grace period for return travel, after the end of the program. </a:t>
            </a:r>
            <a:r>
              <a:rPr lang="en-US" sz="6400" b="1" dirty="0">
                <a:latin typeface="Montserrat Light" panose="00000400000000000000" pitchFamily="2" charset="0"/>
                <a:cs typeface="Arial"/>
              </a:rPr>
              <a:t>Note: In the  event of a local or national emergency in the United States or abroad, ECA and IREX may determine that personal travel is not feasible at the end of the Fulbright TEA Program and will ask you to return home as quickly as possible. </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Program participants must return to their home countries for at least two years upon completion of the program, as stipulated by laws governing the J-1 visa.</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J-1 visa does not allow for paid employment during the program.</a:t>
            </a:r>
          </a:p>
          <a:p>
            <a:endParaRPr lang="en-US" sz="6400" dirty="0">
              <a:latin typeface="Montserrat Light" panose="00000400000000000000" pitchFamily="2" charset="0"/>
              <a:cs typeface="Arial"/>
            </a:endParaRPr>
          </a:p>
          <a:p>
            <a:pPr marL="285750" indent="-285750">
              <a:buFont typeface="Arial" panose="020B0604020202020204" pitchFamily="34" charset="0"/>
              <a:buChar char="•"/>
            </a:pPr>
            <a:r>
              <a:rPr lang="en-US" sz="6400" dirty="0">
                <a:latin typeface="Montserrat Light" panose="00000400000000000000" pitchFamily="2" charset="0"/>
                <a:cs typeface="Arial"/>
              </a:rPr>
              <a:t>Dependents may not join participants on program. </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No visa transfers or extensions will be given.</a:t>
            </a:r>
          </a:p>
          <a:p>
            <a:endParaRPr lang="en-US" dirty="0"/>
          </a:p>
        </p:txBody>
      </p:sp>
    </p:spTree>
    <p:extLst>
      <p:ext uri="{BB962C8B-B14F-4D97-AF65-F5344CB8AC3E}">
        <p14:creationId xmlns:p14="http://schemas.microsoft.com/office/powerpoint/2010/main" val="1608522994"/>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130-8F37-424C-92DF-843C486298F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Fulbright Selection Process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15393D4D-89E2-47C3-B41F-30DB285496D3}"/>
              </a:ext>
            </a:extLst>
          </p:cNvPr>
          <p:cNvSpPr>
            <a:spLocks noGrp="1"/>
          </p:cNvSpPr>
          <p:nvPr>
            <p:ph idx="1"/>
          </p:nvPr>
        </p:nvSpPr>
        <p:spPr>
          <a:xfrm>
            <a:off x="457200" y="1244600"/>
            <a:ext cx="8229600" cy="3086099"/>
          </a:xfrm>
        </p:spPr>
        <p:txBody>
          <a:bodyPr>
            <a:normAutofit fontScale="25000" lnSpcReduction="20000"/>
          </a:bodyPr>
          <a:lstStyle/>
          <a:p>
            <a:pPr marL="285750" indent="-285750"/>
            <a:r>
              <a:rPr lang="en-US" sz="6400" dirty="0">
                <a:latin typeface="Montserrat Light" panose="00000400000000000000" pitchFamily="2" charset="0"/>
                <a:ea typeface="Arial" charset="0"/>
                <a:cs typeface="Arial" charset="0"/>
              </a:rPr>
              <a:t>Selection is made through a merit-based open competition.</a:t>
            </a:r>
            <a:br>
              <a:rPr lang="en-US" sz="6400" dirty="0">
                <a:latin typeface="Montserrat Light" panose="00000400000000000000" pitchFamily="2" charset="0"/>
                <a:ea typeface="Arial" charset="0"/>
                <a:cs typeface="Arial" charset="0"/>
              </a:rPr>
            </a:br>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All applications are first reviewed for technical eligibility.</a:t>
            </a:r>
            <a:br>
              <a:rPr lang="en-US" sz="6400" dirty="0">
                <a:latin typeface="Montserrat Light" panose="00000400000000000000" pitchFamily="2" charset="0"/>
                <a:ea typeface="Arial" charset="0"/>
                <a:cs typeface="Arial" charset="0"/>
              </a:rPr>
            </a:br>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The top candidates complete language testing and are interviewed by an interview panel.</a:t>
            </a:r>
            <a:br>
              <a:rPr lang="en-US" sz="6400" dirty="0">
                <a:latin typeface="Montserrat Light" panose="00000400000000000000" pitchFamily="2" charset="0"/>
                <a:ea typeface="Arial" charset="0"/>
                <a:cs typeface="Arial" charset="0"/>
              </a:rPr>
            </a:br>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An external expert committee in Washington, DC reviews all nominations.</a:t>
            </a:r>
          </a:p>
          <a:p>
            <a:pPr marL="285750" indent="-285750"/>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The Fulbright Foreign Scholarship Board (FFSB) makes the final selection of Fulbright  Teachers.</a:t>
            </a:r>
          </a:p>
          <a:p>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The FFSB is an independent, presidentially appointed board that has oversight responsibility for all Fulbright academic exchange programs.</a:t>
            </a:r>
          </a:p>
          <a:p>
            <a:endParaRPr lang="en-US" dirty="0"/>
          </a:p>
        </p:txBody>
      </p:sp>
    </p:spTree>
    <p:extLst>
      <p:ext uri="{BB962C8B-B14F-4D97-AF65-F5344CB8AC3E}">
        <p14:creationId xmlns:p14="http://schemas.microsoft.com/office/powerpoint/2010/main" val="109360767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130-8F37-424C-92DF-843C486298F7}"/>
              </a:ext>
            </a:extLst>
          </p:cNvPr>
          <p:cNvSpPr>
            <a:spLocks noGrp="1"/>
          </p:cNvSpPr>
          <p:nvPr>
            <p:ph type="title"/>
          </p:nvPr>
        </p:nvSpPr>
        <p:spPr/>
        <p:txBody>
          <a:bodyPr>
            <a:normAutofit fontScale="90000"/>
          </a:bodyPr>
          <a:lstStyle/>
          <a:p>
            <a:r>
              <a:rPr lang="en-JM" b="1" dirty="0">
                <a:latin typeface="Montserrat Light"/>
                <a:ea typeface="Arial" charset="0"/>
                <a:cs typeface="Arial Regular" charset="0"/>
              </a:rPr>
              <a:t>Selection Criteria</a:t>
            </a:r>
            <a:br>
              <a:rPr lang="en-US" b="1" dirty="0">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15393D4D-89E2-47C3-B41F-30DB285496D3}"/>
              </a:ext>
            </a:extLst>
          </p:cNvPr>
          <p:cNvSpPr>
            <a:spLocks noGrp="1"/>
          </p:cNvSpPr>
          <p:nvPr>
            <p:ph idx="1"/>
          </p:nvPr>
        </p:nvSpPr>
        <p:spPr>
          <a:xfrm>
            <a:off x="457200" y="1028700"/>
            <a:ext cx="8229600" cy="3086099"/>
          </a:xfrm>
        </p:spPr>
        <p:txBody>
          <a:bodyPr vert="horz" lIns="91440" tIns="45720" rIns="91440" bIns="45720" rtlCol="0" anchor="t">
            <a:noAutofit/>
          </a:bodyPr>
          <a:lstStyle/>
          <a:p>
            <a:pPr>
              <a:lnSpc>
                <a:spcPct val="90000"/>
              </a:lnSpc>
              <a:spcAft>
                <a:spcPct val="35000"/>
              </a:spcAft>
              <a:buFont typeface="Arial,Sans-Serif"/>
            </a:pPr>
            <a:r>
              <a:rPr lang="en-US" sz="1400" dirty="0">
                <a:latin typeface="Montserrat Light" panose="00000400000000000000" pitchFamily="2" charset="0"/>
                <a:cs typeface="Arial"/>
              </a:rPr>
              <a:t>Demonstrated commitment to secondary education;</a:t>
            </a:r>
          </a:p>
          <a:p>
            <a:pPr>
              <a:lnSpc>
                <a:spcPct val="90000"/>
              </a:lnSpc>
              <a:spcAft>
                <a:spcPct val="35000"/>
              </a:spcAft>
              <a:buFont typeface="Arial,Sans-Serif"/>
            </a:pPr>
            <a:r>
              <a:rPr lang="en-US" sz="1400" dirty="0">
                <a:latin typeface="Montserrat Light" panose="00000400000000000000" pitchFamily="2" charset="0"/>
                <a:cs typeface="Arial"/>
              </a:rPr>
              <a:t>Demonstrated evidence of leadership in school/district;</a:t>
            </a:r>
          </a:p>
          <a:p>
            <a:pPr>
              <a:lnSpc>
                <a:spcPct val="90000"/>
              </a:lnSpc>
              <a:spcAft>
                <a:spcPct val="35000"/>
              </a:spcAft>
              <a:buFont typeface="Arial,Sans-Serif"/>
            </a:pPr>
            <a:r>
              <a:rPr lang="en-US" sz="1400" dirty="0">
                <a:latin typeface="Montserrat Light" panose="00000400000000000000" pitchFamily="2" charset="0"/>
                <a:cs typeface="Arial"/>
              </a:rPr>
              <a:t>Professional and educational experience and achievements;</a:t>
            </a:r>
          </a:p>
          <a:p>
            <a:pPr>
              <a:lnSpc>
                <a:spcPct val="90000"/>
              </a:lnSpc>
              <a:spcAft>
                <a:spcPct val="35000"/>
              </a:spcAft>
              <a:buFont typeface="Arial,Sans-Serif"/>
            </a:pPr>
            <a:r>
              <a:rPr lang="en-US" sz="1400" dirty="0">
                <a:latin typeface="Montserrat Light" panose="00000400000000000000" pitchFamily="2" charset="0"/>
                <a:cs typeface="Arial"/>
              </a:rPr>
              <a:t>Potential for developing long-term linkages between U.S. and home country educational institutions and schools;</a:t>
            </a:r>
          </a:p>
          <a:p>
            <a:pPr>
              <a:lnSpc>
                <a:spcPct val="90000"/>
              </a:lnSpc>
              <a:spcAft>
                <a:spcPct val="35000"/>
              </a:spcAft>
              <a:buFont typeface="Arial,Sans-Serif"/>
            </a:pPr>
            <a:r>
              <a:rPr lang="en-US" sz="1400" dirty="0">
                <a:latin typeface="Montserrat Light" panose="00000400000000000000" pitchFamily="2" charset="0"/>
                <a:cs typeface="Arial"/>
              </a:rPr>
              <a:t>Preparedness (including maturity, flexibility, and ability to function independently) for an intensive U.S. based training program;</a:t>
            </a:r>
          </a:p>
          <a:p>
            <a:pPr>
              <a:lnSpc>
                <a:spcPct val="90000"/>
              </a:lnSpc>
              <a:spcAft>
                <a:spcPct val="35000"/>
              </a:spcAft>
              <a:buFont typeface="Arial,Sans-Serif"/>
            </a:pPr>
            <a:r>
              <a:rPr lang="en-US" sz="1400" dirty="0">
                <a:latin typeface="Montserrat Light" panose="00000400000000000000" pitchFamily="2" charset="0"/>
                <a:cs typeface="Arial"/>
              </a:rPr>
              <a:t>Willingness and capacity to work and live with international peers to foster a positive learning community for professional development;</a:t>
            </a:r>
          </a:p>
          <a:p>
            <a:pPr>
              <a:lnSpc>
                <a:spcPct val="90000"/>
              </a:lnSpc>
              <a:spcAft>
                <a:spcPct val="35000"/>
              </a:spcAft>
              <a:buFont typeface="Arial,Sans-Serif"/>
            </a:pPr>
            <a:r>
              <a:rPr lang="en-US" sz="1400" dirty="0">
                <a:latin typeface="Montserrat Light" panose="00000400000000000000" pitchFamily="2" charset="0"/>
                <a:cs typeface="Arial"/>
              </a:rPr>
              <a:t>Articulated ideas for applying program experience to improving secondary education in home country upon return;</a:t>
            </a:r>
          </a:p>
          <a:p>
            <a:pPr>
              <a:lnSpc>
                <a:spcPct val="90000"/>
              </a:lnSpc>
              <a:spcAft>
                <a:spcPct val="35000"/>
              </a:spcAft>
              <a:buFont typeface="Arial,Sans-Serif"/>
            </a:pPr>
            <a:r>
              <a:rPr lang="en-US" sz="1400" dirty="0">
                <a:latin typeface="Montserrat Light" panose="00000400000000000000" pitchFamily="2" charset="0"/>
                <a:cs typeface="Arial"/>
              </a:rPr>
              <a:t>Ability to express ideas clearly and effectively;</a:t>
            </a:r>
          </a:p>
          <a:p>
            <a:pPr>
              <a:lnSpc>
                <a:spcPct val="90000"/>
              </a:lnSpc>
              <a:spcAft>
                <a:spcPct val="35000"/>
              </a:spcAft>
              <a:buFont typeface="Arial,Sans-Serif"/>
            </a:pPr>
            <a:r>
              <a:rPr lang="en-US" sz="1400" dirty="0">
                <a:latin typeface="Montserrat Light" panose="00000400000000000000" pitchFamily="2" charset="0"/>
                <a:cs typeface="Arial"/>
              </a:rPr>
              <a:t>English language skills adequate to manage coursework, develop lesson plans, deliver presentations, and team-teach in U.S. schools.</a:t>
            </a:r>
          </a:p>
        </p:txBody>
      </p:sp>
    </p:spTree>
    <p:extLst>
      <p:ext uri="{BB962C8B-B14F-4D97-AF65-F5344CB8AC3E}">
        <p14:creationId xmlns:p14="http://schemas.microsoft.com/office/powerpoint/2010/main" val="1756220087"/>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88B3-12A3-4E18-B8CD-EA3C470BED0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Selection Criteria</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B3F84756-0062-4276-AB8E-363F632D91E7}"/>
              </a:ext>
            </a:extLst>
          </p:cNvPr>
          <p:cNvSpPr>
            <a:spLocks noGrp="1"/>
          </p:cNvSpPr>
          <p:nvPr>
            <p:ph idx="1"/>
          </p:nvPr>
        </p:nvSpPr>
        <p:spPr>
          <a:xfrm>
            <a:off x="457200" y="1045030"/>
            <a:ext cx="8229600" cy="3412670"/>
          </a:xfrm>
        </p:spPr>
        <p:txBody>
          <a:bodyPr vert="horz" lIns="91440" tIns="45720" rIns="91440" bIns="45720" rtlCol="0" anchor="t">
            <a:normAutofit fontScale="85000" lnSpcReduction="10000"/>
          </a:bodyPr>
          <a:lstStyle/>
          <a:p>
            <a:pPr marL="0" indent="0">
              <a:buNone/>
            </a:pPr>
            <a:r>
              <a:rPr lang="en-US" sz="2200" b="1" dirty="0">
                <a:latin typeface="Montserrat Light"/>
                <a:cs typeface="Arial"/>
              </a:rPr>
              <a:t>The program highly encourages applications from educators who:</a:t>
            </a:r>
          </a:p>
          <a:p>
            <a:endParaRPr lang="en-US" sz="1700" dirty="0">
              <a:latin typeface="Montserrat Light" panose="00000400000000000000" pitchFamily="2" charset="0"/>
              <a:ea typeface="Arial" charset="0"/>
              <a:cs typeface="Arial" charset="0"/>
            </a:endParaRPr>
          </a:p>
          <a:p>
            <a:pPr marL="285750" indent="-285750">
              <a:spcAft>
                <a:spcPts val="1200"/>
              </a:spcAft>
            </a:pPr>
            <a:r>
              <a:rPr lang="en-US" sz="1700" dirty="0">
                <a:latin typeface="Montserrat Light" panose="00000400000000000000" pitchFamily="2" charset="0"/>
                <a:ea typeface="Arial" charset="0"/>
                <a:cs typeface="Arial" charset="0"/>
              </a:rPr>
              <a:t>Are members of or who work with students from underserved communities and traditionally underrepresented groups, including women, racial, ethnic and religious minorities, people with disabilities, and the LGBTQIA+ community, people from underrepresented areas of the country</a:t>
            </a:r>
          </a:p>
          <a:p>
            <a:pPr marL="285750" indent="-285750">
              <a:spcAft>
                <a:spcPts val="1200"/>
              </a:spcAft>
            </a:pPr>
            <a:r>
              <a:rPr lang="en-US" sz="1700" dirty="0">
                <a:latin typeface="Montserrat Light"/>
                <a:ea typeface="Arial" charset="0"/>
                <a:cs typeface="Arial"/>
              </a:rPr>
              <a:t>Have had few or no opportunities to travel to the U.S.</a:t>
            </a:r>
          </a:p>
          <a:p>
            <a:pPr marL="285750" indent="-285750">
              <a:spcAft>
                <a:spcPts val="1200"/>
              </a:spcAft>
            </a:pPr>
            <a:r>
              <a:rPr lang="en-US" sz="1700" dirty="0">
                <a:latin typeface="Montserrat Light"/>
                <a:ea typeface="Arial" charset="0"/>
                <a:cs typeface="Arial"/>
              </a:rPr>
              <a:t>Have not previously received a Fulbright teacher grant</a:t>
            </a:r>
            <a:endParaRPr lang="en-US" sz="1700" dirty="0">
              <a:latin typeface="Montserrat Light" panose="00000400000000000000" pitchFamily="2" charset="0"/>
              <a:ea typeface="Arial" charset="0"/>
              <a:cs typeface="Arial" charset="0"/>
            </a:endParaRPr>
          </a:p>
          <a:p>
            <a:pPr marL="285750" indent="-285750">
              <a:spcAft>
                <a:spcPts val="1200"/>
              </a:spcAft>
            </a:pPr>
            <a:r>
              <a:rPr lang="en-US" sz="1700" dirty="0">
                <a:latin typeface="Montserrat Light" panose="00000400000000000000" pitchFamily="2" charset="0"/>
                <a:ea typeface="Arial" charset="0"/>
                <a:cs typeface="Arial" charset="0"/>
              </a:rPr>
              <a:t>Have not had substantial recent experience in the U.S. or other Western countries for professional development during the past eight years</a:t>
            </a:r>
          </a:p>
          <a:p>
            <a:pPr marL="285750" indent="-285750">
              <a:spcAft>
                <a:spcPts val="1200"/>
              </a:spcAft>
            </a:pPr>
            <a:r>
              <a:rPr lang="en-US" sz="1700" dirty="0">
                <a:latin typeface="Montserrat Light"/>
              </a:rPr>
              <a:t>Are current teachers of the English Access </a:t>
            </a:r>
            <a:r>
              <a:rPr lang="en-US" sz="1700" dirty="0" err="1">
                <a:latin typeface="Montserrat Light"/>
              </a:rPr>
              <a:t>Microscholarship</a:t>
            </a:r>
            <a:r>
              <a:rPr lang="en-US" sz="1700" dirty="0">
                <a:latin typeface="Montserrat Light"/>
              </a:rPr>
              <a:t> program</a:t>
            </a:r>
            <a:endParaRPr lang="en-US" sz="1700" dirty="0">
              <a:latin typeface="Montserrat Light"/>
              <a:ea typeface="Arial" charset="0"/>
              <a:cs typeface="Arial" charset="0"/>
            </a:endParaRPr>
          </a:p>
          <a:p>
            <a:endParaRPr lang="en-US" dirty="0"/>
          </a:p>
        </p:txBody>
      </p:sp>
    </p:spTree>
    <p:extLst>
      <p:ext uri="{BB962C8B-B14F-4D97-AF65-F5344CB8AC3E}">
        <p14:creationId xmlns:p14="http://schemas.microsoft.com/office/powerpoint/2010/main" val="2373121665"/>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1750-E822-421B-AFEF-CD92F170B4C3}"/>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Academic Program Overview</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FDAE7753-ED00-46AC-9C2A-1443D5D5FC5A}"/>
              </a:ext>
            </a:extLst>
          </p:cNvPr>
          <p:cNvSpPr>
            <a:spLocks noGrp="1"/>
          </p:cNvSpPr>
          <p:nvPr>
            <p:ph idx="1"/>
          </p:nvPr>
        </p:nvSpPr>
        <p:spPr>
          <a:xfrm>
            <a:off x="457200" y="1952171"/>
            <a:ext cx="8229600" cy="2505528"/>
          </a:xfrm>
        </p:spPr>
        <p:txBody>
          <a:bodyPr vert="horz" lIns="91440" tIns="45720" rIns="91440" bIns="45720" numCol="2" rtlCol="0" anchor="t">
            <a:normAutofit fontScale="92500" lnSpcReduction="20000"/>
          </a:bodyPr>
          <a:lstStyle/>
          <a:p>
            <a:pPr marL="285750" indent="-285750"/>
            <a:r>
              <a:rPr lang="en-US" dirty="0">
                <a:latin typeface="Montserrat Light" panose="00000400000000000000" pitchFamily="2" charset="0"/>
                <a:ea typeface="Arial" charset="0"/>
                <a:cs typeface="Arial" charset="0"/>
              </a:rPr>
              <a:t>Student-centered teaching methodologies</a:t>
            </a:r>
          </a:p>
          <a:p>
            <a:pPr marL="285750" indent="-285750"/>
            <a:r>
              <a:rPr lang="en-US" dirty="0">
                <a:latin typeface="Montserrat Light"/>
                <a:ea typeface="Arial" charset="0"/>
                <a:cs typeface="Arial"/>
              </a:rPr>
              <a:t>Content-based instruction</a:t>
            </a:r>
          </a:p>
          <a:p>
            <a:pPr marL="285750" indent="-285750"/>
            <a:r>
              <a:rPr lang="en-US" dirty="0">
                <a:latin typeface="Montserrat Light"/>
                <a:ea typeface="Arial" charset="0"/>
                <a:cs typeface="Arial"/>
              </a:rPr>
              <a:t>Project-based learning</a:t>
            </a:r>
          </a:p>
          <a:p>
            <a:pPr marL="285750" indent="-285750"/>
            <a:r>
              <a:rPr lang="en-US" dirty="0">
                <a:latin typeface="Montserrat Light"/>
                <a:ea typeface="Arial" charset="0"/>
                <a:cs typeface="Arial"/>
              </a:rPr>
              <a:t>Infusing thematic topics into curriculum (Climate Education, Media Literacy, Gender)</a:t>
            </a:r>
            <a:endParaRPr lang="en-US" dirty="0">
              <a:latin typeface="Montserrat Light" panose="00000400000000000000" pitchFamily="2" charset="0"/>
              <a:ea typeface="Arial" charset="0"/>
              <a:cs typeface="Arial" charset="0"/>
            </a:endParaRPr>
          </a:p>
          <a:p>
            <a:pPr marL="285750" indent="-285750"/>
            <a:endParaRPr lang="en-US" dirty="0">
              <a:latin typeface="Montserrat Light" panose="00000400000000000000" pitchFamily="2" charset="0"/>
              <a:ea typeface="Arial" charset="0"/>
              <a:cs typeface="Arial" charset="0"/>
            </a:endParaRPr>
          </a:p>
          <a:p>
            <a:pPr marL="285750" indent="-285750"/>
            <a:endParaRPr lang="en-US" dirty="0">
              <a:latin typeface="Montserrat Light" panose="00000400000000000000" pitchFamily="2" charset="0"/>
              <a:ea typeface="Arial" charset="0"/>
              <a:cs typeface="Arial" charset="0"/>
            </a:endParaRPr>
          </a:p>
          <a:p>
            <a:pPr marL="285750" indent="-285750"/>
            <a:r>
              <a:rPr lang="en-US" dirty="0">
                <a:latin typeface="Montserrat Light" panose="00000400000000000000" pitchFamily="2" charset="0"/>
                <a:ea typeface="Arial" charset="0"/>
                <a:cs typeface="Arial" charset="0"/>
              </a:rPr>
              <a:t>Lesson planning</a:t>
            </a:r>
          </a:p>
          <a:p>
            <a:pPr marL="285750" indent="-285750"/>
            <a:r>
              <a:rPr lang="en-US" dirty="0">
                <a:latin typeface="Montserrat Light" panose="00000400000000000000" pitchFamily="2" charset="0"/>
                <a:ea typeface="Arial" charset="0"/>
                <a:cs typeface="Arial" charset="0"/>
              </a:rPr>
              <a:t>Instructional technology</a:t>
            </a:r>
          </a:p>
          <a:p>
            <a:pPr marL="285750" indent="-285750"/>
            <a:r>
              <a:rPr lang="en-US" dirty="0">
                <a:latin typeface="Montserrat Light" panose="00000400000000000000" pitchFamily="2" charset="0"/>
                <a:ea typeface="Arial" charset="0"/>
                <a:cs typeface="Arial" charset="0"/>
              </a:rPr>
              <a:t>Classroom management </a:t>
            </a:r>
          </a:p>
          <a:p>
            <a:pPr marL="285750" indent="-285750"/>
            <a:r>
              <a:rPr lang="en-US" dirty="0">
                <a:latin typeface="Montserrat Light" panose="00000400000000000000" pitchFamily="2" charset="0"/>
                <a:ea typeface="Arial" charset="0"/>
                <a:cs typeface="Arial" charset="0"/>
              </a:rPr>
              <a:t>Student assessment</a:t>
            </a:r>
          </a:p>
          <a:p>
            <a:pPr marL="285750" indent="-285750"/>
            <a:r>
              <a:rPr lang="en-US" dirty="0">
                <a:latin typeface="Montserrat Light" panose="00000400000000000000" pitchFamily="2" charset="0"/>
                <a:ea typeface="Arial" charset="0"/>
                <a:cs typeface="Arial" charset="0"/>
              </a:rPr>
              <a:t>Differentiated instruction</a:t>
            </a:r>
          </a:p>
          <a:p>
            <a:pPr marL="285750" indent="-285750"/>
            <a:r>
              <a:rPr lang="en-US" dirty="0">
                <a:latin typeface="Montserrat Light" panose="00000400000000000000" pitchFamily="2" charset="0"/>
                <a:ea typeface="Arial" charset="0"/>
                <a:cs typeface="Arial" charset="0"/>
              </a:rPr>
              <a:t>Teacher leadership</a:t>
            </a:r>
          </a:p>
          <a:p>
            <a:endParaRPr lang="en-US" dirty="0"/>
          </a:p>
        </p:txBody>
      </p:sp>
      <p:sp>
        <p:nvSpPr>
          <p:cNvPr id="4" name="TextBox 3">
            <a:extLst>
              <a:ext uri="{FF2B5EF4-FFF2-40B4-BE49-F238E27FC236}">
                <a16:creationId xmlns:a16="http://schemas.microsoft.com/office/drawing/2014/main" id="{816DB183-65E1-4DF0-A1F7-16556785DF0F}"/>
              </a:ext>
            </a:extLst>
          </p:cNvPr>
          <p:cNvSpPr txBox="1"/>
          <p:nvPr/>
        </p:nvSpPr>
        <p:spPr>
          <a:xfrm>
            <a:off x="457200" y="927565"/>
            <a:ext cx="7850497" cy="830997"/>
          </a:xfrm>
          <a:prstGeom prst="rect">
            <a:avLst/>
          </a:prstGeom>
          <a:noFill/>
        </p:spPr>
        <p:txBody>
          <a:bodyPr wrap="square" rtlCol="0">
            <a:spAutoFit/>
          </a:bodyPr>
          <a:lstStyle/>
          <a:p>
            <a:r>
              <a:rPr lang="en-US" sz="2400" b="1" dirty="0">
                <a:solidFill>
                  <a:srgbClr val="003DA5"/>
                </a:solidFill>
                <a:latin typeface="Montserrat Light" panose="00000400000000000000" pitchFamily="2" charset="0"/>
              </a:rPr>
              <a:t>Customized General Academic Seminars</a:t>
            </a:r>
          </a:p>
          <a:p>
            <a:r>
              <a:rPr lang="en-US" sz="2400" i="1" dirty="0">
                <a:solidFill>
                  <a:srgbClr val="003DA5"/>
                </a:solidFill>
                <a:latin typeface="Montserrat Light" panose="00000400000000000000" pitchFamily="2" charset="0"/>
                <a:ea typeface="Arial" charset="0"/>
                <a:cs typeface="Arial" charset="0"/>
              </a:rPr>
              <a:t>Focused on general education topics such as:</a:t>
            </a:r>
          </a:p>
        </p:txBody>
      </p:sp>
    </p:spTree>
    <p:extLst>
      <p:ext uri="{BB962C8B-B14F-4D97-AF65-F5344CB8AC3E}">
        <p14:creationId xmlns:p14="http://schemas.microsoft.com/office/powerpoint/2010/main" val="429127758"/>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BE03-80F5-42A7-806A-9B5A6EA65BDC}"/>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U.S. School Placements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D1183D7B-F664-4092-8C2D-B4FC8E77D758}"/>
              </a:ext>
            </a:extLst>
          </p:cNvPr>
          <p:cNvSpPr>
            <a:spLocks noGrp="1"/>
          </p:cNvSpPr>
          <p:nvPr>
            <p:ph idx="1"/>
          </p:nvPr>
        </p:nvSpPr>
        <p:spPr>
          <a:xfrm>
            <a:off x="457200" y="985652"/>
            <a:ext cx="8229600" cy="3472047"/>
          </a:xfrm>
        </p:spPr>
        <p:txBody>
          <a:bodyPr>
            <a:normAutofit fontScale="92500" lnSpcReduction="10000"/>
          </a:bodyPr>
          <a:lstStyle/>
          <a:p>
            <a:pPr marL="0" indent="0">
              <a:buNone/>
            </a:pPr>
            <a:r>
              <a:rPr lang="en-US" b="1" dirty="0">
                <a:latin typeface="Montserrat Light" panose="00000400000000000000" pitchFamily="2" charset="0"/>
                <a:cs typeface="Arial"/>
              </a:rPr>
              <a:t>Fulbright TEA teachers take part in a field experience opportunity at a local U.S. secondary school, during which they:</a:t>
            </a:r>
          </a:p>
          <a:p>
            <a:pPr>
              <a:buNone/>
            </a:pPr>
            <a:endParaRPr lang="en-US" dirty="0">
              <a:latin typeface="Montserrat Light" panose="00000400000000000000" pitchFamily="2" charset="0"/>
              <a:cs typeface="Arial"/>
            </a:endParaRPr>
          </a:p>
          <a:p>
            <a:pPr marL="285750" indent="-285750"/>
            <a:r>
              <a:rPr lang="en-US" dirty="0">
                <a:latin typeface="Montserrat Light" panose="00000400000000000000" pitchFamily="2" charset="0"/>
                <a:cs typeface="Arial"/>
              </a:rPr>
              <a:t>Engage and co-teach with a U.S. partner educator</a:t>
            </a:r>
          </a:p>
          <a:p>
            <a:pPr marL="285750" indent="-285750"/>
            <a:r>
              <a:rPr lang="en-US" dirty="0">
                <a:latin typeface="Montserrat Light" panose="00000400000000000000" pitchFamily="2" charset="0"/>
                <a:cs typeface="Arial"/>
              </a:rPr>
              <a:t>Explore the U.S. education system</a:t>
            </a:r>
          </a:p>
          <a:p>
            <a:pPr marL="285750" indent="-285750"/>
            <a:r>
              <a:rPr lang="en-US" dirty="0">
                <a:latin typeface="Montserrat Light" panose="00000400000000000000" pitchFamily="2" charset="0"/>
                <a:cs typeface="Arial"/>
              </a:rPr>
              <a:t>Share expertise with U.S. partner school teachers and administrators</a:t>
            </a:r>
          </a:p>
          <a:p>
            <a:pPr marL="285750" indent="-285750"/>
            <a:r>
              <a:rPr lang="en-US" dirty="0">
                <a:latin typeface="Montserrat Light" panose="00000400000000000000" pitchFamily="2" charset="0"/>
                <a:cs typeface="Arial"/>
              </a:rPr>
              <a:t>Participate in extracurricular and staff professional development activities as feasible</a:t>
            </a:r>
          </a:p>
          <a:p>
            <a:pPr marL="285750" indent="-285750"/>
            <a:r>
              <a:rPr lang="en-US" dirty="0">
                <a:latin typeface="Montserrat Light" panose="00000400000000000000" pitchFamily="2" charset="0"/>
                <a:cs typeface="Arial"/>
              </a:rPr>
              <a:t>Build a relationship with a U.S. educator and exchange and discuss teaching practices and school environments</a:t>
            </a:r>
          </a:p>
          <a:p>
            <a:endParaRPr lang="en-US" dirty="0"/>
          </a:p>
        </p:txBody>
      </p:sp>
    </p:spTree>
    <p:extLst>
      <p:ext uri="{BB962C8B-B14F-4D97-AF65-F5344CB8AC3E}">
        <p14:creationId xmlns:p14="http://schemas.microsoft.com/office/powerpoint/2010/main" val="3547146554"/>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9FDA-EFE3-4AC7-B19D-077D2F1D7F82}"/>
              </a:ext>
            </a:extLst>
          </p:cNvPr>
          <p:cNvSpPr>
            <a:spLocks noGrp="1"/>
          </p:cNvSpPr>
          <p:nvPr>
            <p:ph type="title"/>
          </p:nvPr>
        </p:nvSpPr>
        <p:spPr/>
        <p:txBody>
          <a:bodyPr>
            <a:normAutofit fontScale="90000"/>
          </a:bodyPr>
          <a:lstStyle/>
          <a:p>
            <a:pPr algn="ctr"/>
            <a:r>
              <a:rPr lang="en-US" sz="3100" b="1" dirty="0">
                <a:latin typeface="Mark OT" panose="020B0504020201010104"/>
                <a:ea typeface="Arial" charset="0"/>
                <a:cs typeface="Arial"/>
              </a:rPr>
              <a:t>For more information about the Fulbright TEA Program please contact</a:t>
            </a:r>
            <a:br>
              <a:rPr lang="en-US" sz="3100" b="1" dirty="0">
                <a:latin typeface="Mark OT" panose="020B0504020201010104"/>
                <a:ea typeface="Arial" charset="0"/>
                <a:cs typeface="Arial"/>
              </a:rPr>
            </a:br>
            <a:br>
              <a:rPr lang="en-US" sz="3100" b="1" dirty="0">
                <a:latin typeface="Mark OT" panose="020B0504020201010104"/>
                <a:ea typeface="Arial" charset="0"/>
                <a:cs typeface="Arial" charset="0"/>
              </a:rPr>
            </a:br>
            <a:r>
              <a:rPr lang="cs-CZ" sz="3100" b="1" dirty="0">
                <a:latin typeface="Mark OT" panose="020B0504020201010104"/>
                <a:ea typeface="Arial" charset="0"/>
                <a:cs typeface="Arial"/>
              </a:rPr>
              <a:t>Kristyna </a:t>
            </a:r>
            <a:r>
              <a:rPr lang="cs-CZ" sz="3100" b="1" dirty="0" err="1">
                <a:latin typeface="Mark OT" panose="020B0504020201010104"/>
                <a:ea typeface="Arial" charset="0"/>
                <a:cs typeface="Arial"/>
              </a:rPr>
              <a:t>Dzmuranovva</a:t>
            </a:r>
            <a:r>
              <a:rPr lang="cs-CZ" sz="3100" b="1" dirty="0">
                <a:latin typeface="Mark OT" panose="020B0504020201010104"/>
                <a:ea typeface="Arial" charset="0"/>
                <a:cs typeface="Arial"/>
              </a:rPr>
              <a:t> </a:t>
            </a:r>
            <a:r>
              <a:rPr lang="cs-CZ" sz="3100" b="1" dirty="0" err="1">
                <a:latin typeface="Mark OT" panose="020B0504020201010104"/>
                <a:ea typeface="Arial" charset="0"/>
                <a:cs typeface="Arial"/>
              </a:rPr>
              <a:t>at</a:t>
            </a:r>
            <a:r>
              <a:rPr lang="cs-CZ" sz="3100" b="1" dirty="0">
                <a:latin typeface="Mark OT" panose="020B0504020201010104"/>
                <a:ea typeface="Arial" charset="0"/>
                <a:cs typeface="Arial"/>
              </a:rPr>
              <a:t> dzmuranova@fulbright.cz </a:t>
            </a:r>
            <a:br>
              <a:rPr lang="cs-CZ" sz="3100" b="1" dirty="0">
                <a:latin typeface="Mark OT" panose="020B0504020201010104"/>
                <a:ea typeface="Arial" charset="0"/>
                <a:cs typeface="Arial"/>
              </a:rPr>
            </a:br>
            <a:r>
              <a:rPr lang="en-US" sz="3100" b="1" dirty="0">
                <a:latin typeface="Mark OT" panose="020B0504020201010104"/>
                <a:ea typeface="Arial" charset="0"/>
                <a:cs typeface="Arial"/>
              </a:rPr>
              <a:t>or IREX at FulbrightTeach@irex.org</a:t>
            </a:r>
            <a:br>
              <a:rPr lang="en-US" sz="3100" b="1" dirty="0">
                <a:latin typeface="Mark OT" panose="020B0504020201010104"/>
                <a:ea typeface="Arial" charset="0"/>
                <a:cs typeface="Arial" charset="0"/>
              </a:rPr>
            </a:br>
            <a:br>
              <a:rPr lang="en-US" sz="3100" b="1" dirty="0">
                <a:latin typeface="Mark OT" panose="020B0504020201010104"/>
                <a:ea typeface="Arial" charset="0"/>
                <a:cs typeface="Arial" charset="0"/>
              </a:rPr>
            </a:br>
            <a:r>
              <a:rPr lang="en-US" sz="3100" b="1" dirty="0">
                <a:latin typeface="Mark OT" panose="020B0504020201010104"/>
                <a:ea typeface="Arial" charset="0"/>
                <a:cs typeface="Arial"/>
              </a:rPr>
              <a:t>We look forward to receiving your application! </a:t>
            </a:r>
            <a:br>
              <a:rPr lang="en-JM" kern="0" spc="-50" dirty="0">
                <a:latin typeface="Mark OT" panose="020B0504020201010104"/>
                <a:ea typeface="Arial" charset="0"/>
                <a:cs typeface="Arial Regular" charset="0"/>
              </a:rPr>
            </a:br>
            <a:endParaRPr lang="en-US" dirty="0">
              <a:latin typeface="Mark OT" panose="020B0504020201010104"/>
            </a:endParaRPr>
          </a:p>
        </p:txBody>
      </p:sp>
    </p:spTree>
    <p:extLst>
      <p:ext uri="{BB962C8B-B14F-4D97-AF65-F5344CB8AC3E}">
        <p14:creationId xmlns:p14="http://schemas.microsoft.com/office/powerpoint/2010/main" val="98987640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7468-2853-496D-BA26-BE217F757B55}"/>
              </a:ext>
            </a:extLst>
          </p:cNvPr>
          <p:cNvSpPr>
            <a:spLocks noGrp="1"/>
          </p:cNvSpPr>
          <p:nvPr>
            <p:ph type="ctrTitle"/>
          </p:nvPr>
        </p:nvSpPr>
        <p:spPr/>
        <p:txBody>
          <a:bodyPr>
            <a:normAutofit/>
          </a:bodyPr>
          <a:lstStyle/>
          <a:p>
            <a:r>
              <a:rPr lang="en-US" b="1" dirty="0">
                <a:latin typeface="Mark OT" panose="020B0504020201010104"/>
                <a:ea typeface="Arial" charset="0"/>
                <a:cs typeface="Arial" charset="0"/>
              </a:rPr>
              <a:t>Thank You!</a:t>
            </a:r>
            <a:endParaRPr lang="en-US" dirty="0">
              <a:latin typeface="Mark OT" panose="020B0504020201010104"/>
            </a:endParaRPr>
          </a:p>
        </p:txBody>
      </p:sp>
    </p:spTree>
    <p:extLst>
      <p:ext uri="{BB962C8B-B14F-4D97-AF65-F5344CB8AC3E}">
        <p14:creationId xmlns:p14="http://schemas.microsoft.com/office/powerpoint/2010/main" val="383230515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6DE5-459B-4C92-BC61-C0A755FCC88B}"/>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Agenda</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11A884DE-1AAA-4994-83D7-255BECF9BC1D}"/>
              </a:ext>
            </a:extLst>
          </p:cNvPr>
          <p:cNvSpPr>
            <a:spLocks noGrp="1"/>
          </p:cNvSpPr>
          <p:nvPr>
            <p:ph idx="1"/>
          </p:nvPr>
        </p:nvSpPr>
        <p:spPr>
          <a:xfrm>
            <a:off x="819396" y="1371600"/>
            <a:ext cx="7867403" cy="3086099"/>
          </a:xfrm>
        </p:spPr>
        <p:txBody>
          <a:bodyPr/>
          <a:lstStyle/>
          <a:p>
            <a:pPr marL="0" indent="0">
              <a:buNone/>
            </a:pPr>
            <a:r>
              <a:rPr lang="en-JM" dirty="0">
                <a:latin typeface="Montserrat Medium" panose="00000600000000000000" pitchFamily="2" charset="0"/>
                <a:cs typeface="Arial Regular" charset="0"/>
              </a:rPr>
              <a:t>Participating Organizations</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Fulbright TEA Program Overview</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Program Eligibility Requirements and Participating Countries</a:t>
            </a:r>
          </a:p>
          <a:p>
            <a:pPr marL="0" indent="0">
              <a:buNone/>
            </a:pPr>
            <a:endParaRPr lang="en-JM" sz="2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Program Provisions and Regulations</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Selection Process and Criteria</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Program Details</a:t>
            </a:r>
          </a:p>
          <a:p>
            <a:pPr marL="0" indent="0">
              <a:buNone/>
            </a:pPr>
            <a:endParaRPr lang="en-US" dirty="0"/>
          </a:p>
        </p:txBody>
      </p:sp>
      <p:sp>
        <p:nvSpPr>
          <p:cNvPr id="4" name="Content Placeholder 19">
            <a:extLst>
              <a:ext uri="{FF2B5EF4-FFF2-40B4-BE49-F238E27FC236}">
                <a16:creationId xmlns:a16="http://schemas.microsoft.com/office/drawing/2014/main" id="{D9AE7FF3-FDD1-4885-94BF-87259DCDD244}"/>
              </a:ext>
            </a:extLst>
          </p:cNvPr>
          <p:cNvSpPr txBox="1">
            <a:spLocks noChangeAspect="1"/>
          </p:cNvSpPr>
          <p:nvPr/>
        </p:nvSpPr>
        <p:spPr>
          <a:xfrm>
            <a:off x="457200" y="1374343"/>
            <a:ext cx="354330" cy="354329"/>
          </a:xfrm>
          <a:prstGeom prst="roundRect">
            <a:avLst>
              <a:gd name="adj" fmla="val 50000"/>
            </a:avLst>
          </a:prstGeom>
          <a:solidFill>
            <a:srgbClr val="0077C8"/>
          </a:solidFill>
          <a:ln>
            <a:solidFill>
              <a:srgbClr val="0077C8"/>
            </a:solidFill>
          </a:ln>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rgbClr val="FFFFFF"/>
                </a:solidFill>
                <a:latin typeface="Arial" charset="0"/>
                <a:cs typeface="Arial" charset="0"/>
              </a:rPr>
              <a:t>1</a:t>
            </a:r>
            <a:endParaRPr lang="en-US" sz="1200" b="1" dirty="0">
              <a:solidFill>
                <a:srgbClr val="FFFFFF"/>
              </a:solidFill>
              <a:latin typeface="Arial" charset="0"/>
              <a:cs typeface="Arial" charset="0"/>
            </a:endParaRPr>
          </a:p>
        </p:txBody>
      </p:sp>
      <p:sp>
        <p:nvSpPr>
          <p:cNvPr id="7" name="Content Placeholder 19">
            <a:extLst>
              <a:ext uri="{FF2B5EF4-FFF2-40B4-BE49-F238E27FC236}">
                <a16:creationId xmlns:a16="http://schemas.microsoft.com/office/drawing/2014/main" id="{08F3108E-559C-40DD-B5FC-41E22AB1D122}"/>
              </a:ext>
            </a:extLst>
          </p:cNvPr>
          <p:cNvSpPr txBox="1">
            <a:spLocks noChangeAspect="1"/>
          </p:cNvSpPr>
          <p:nvPr/>
        </p:nvSpPr>
        <p:spPr>
          <a:xfrm>
            <a:off x="495630" y="2931739"/>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4</a:t>
            </a:r>
          </a:p>
        </p:txBody>
      </p:sp>
      <p:sp>
        <p:nvSpPr>
          <p:cNvPr id="9" name="Content Placeholder 19">
            <a:extLst>
              <a:ext uri="{FF2B5EF4-FFF2-40B4-BE49-F238E27FC236}">
                <a16:creationId xmlns:a16="http://schemas.microsoft.com/office/drawing/2014/main" id="{25D0F03F-CB76-45C6-8479-3E9A66031681}"/>
              </a:ext>
            </a:extLst>
          </p:cNvPr>
          <p:cNvSpPr txBox="1">
            <a:spLocks noChangeAspect="1"/>
          </p:cNvSpPr>
          <p:nvPr/>
        </p:nvSpPr>
        <p:spPr>
          <a:xfrm rot="156922">
            <a:off x="495852" y="3785633"/>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6</a:t>
            </a:r>
          </a:p>
        </p:txBody>
      </p:sp>
      <p:sp>
        <p:nvSpPr>
          <p:cNvPr id="10" name="Content Placeholder 19">
            <a:extLst>
              <a:ext uri="{FF2B5EF4-FFF2-40B4-BE49-F238E27FC236}">
                <a16:creationId xmlns:a16="http://schemas.microsoft.com/office/drawing/2014/main" id="{128907D2-7DD1-4499-94D5-BD40B837B33A}"/>
              </a:ext>
            </a:extLst>
          </p:cNvPr>
          <p:cNvSpPr txBox="1">
            <a:spLocks noChangeAspect="1"/>
          </p:cNvSpPr>
          <p:nvPr/>
        </p:nvSpPr>
        <p:spPr>
          <a:xfrm>
            <a:off x="495630" y="3349568"/>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5</a:t>
            </a:r>
          </a:p>
        </p:txBody>
      </p:sp>
      <p:sp>
        <p:nvSpPr>
          <p:cNvPr id="11" name="Content Placeholder 19">
            <a:extLst>
              <a:ext uri="{FF2B5EF4-FFF2-40B4-BE49-F238E27FC236}">
                <a16:creationId xmlns:a16="http://schemas.microsoft.com/office/drawing/2014/main" id="{4AB8D2A5-0335-4CC2-8F06-0BB3055F3F5F}"/>
              </a:ext>
            </a:extLst>
          </p:cNvPr>
          <p:cNvSpPr txBox="1">
            <a:spLocks noChangeAspect="1"/>
          </p:cNvSpPr>
          <p:nvPr/>
        </p:nvSpPr>
        <p:spPr>
          <a:xfrm rot="21352695">
            <a:off x="469477" y="1802115"/>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a:solidFill>
                  <a:srgbClr val="FFFFFF"/>
                </a:solidFill>
                <a:latin typeface="Arial" charset="0"/>
                <a:cs typeface="Arial" charset="0"/>
              </a:rPr>
              <a:t>2</a:t>
            </a:r>
          </a:p>
        </p:txBody>
      </p:sp>
      <p:sp>
        <p:nvSpPr>
          <p:cNvPr id="12" name="Content Placeholder 19">
            <a:extLst>
              <a:ext uri="{FF2B5EF4-FFF2-40B4-BE49-F238E27FC236}">
                <a16:creationId xmlns:a16="http://schemas.microsoft.com/office/drawing/2014/main" id="{F64C63D8-5389-4F59-BA1C-7BE16ECFA8DA}"/>
              </a:ext>
            </a:extLst>
          </p:cNvPr>
          <p:cNvSpPr txBox="1">
            <a:spLocks noChangeAspect="1"/>
          </p:cNvSpPr>
          <p:nvPr/>
        </p:nvSpPr>
        <p:spPr>
          <a:xfrm>
            <a:off x="481309" y="2264679"/>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a:solidFill>
                  <a:srgbClr val="FFFFFF"/>
                </a:solidFill>
                <a:latin typeface="Arial" charset="0"/>
                <a:cs typeface="Arial" charset="0"/>
              </a:rPr>
              <a:t>3</a:t>
            </a:r>
          </a:p>
        </p:txBody>
      </p:sp>
    </p:spTree>
    <p:extLst>
      <p:ext uri="{BB962C8B-B14F-4D97-AF65-F5344CB8AC3E}">
        <p14:creationId xmlns:p14="http://schemas.microsoft.com/office/powerpoint/2010/main" val="131485955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45BD-C313-4CAF-95C8-668246000F09}"/>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Participating Organizations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F5A89373-3301-4A50-B619-EDD73658DE29}"/>
              </a:ext>
            </a:extLst>
          </p:cNvPr>
          <p:cNvSpPr>
            <a:spLocks noGrp="1"/>
          </p:cNvSpPr>
          <p:nvPr>
            <p:ph idx="1"/>
          </p:nvPr>
        </p:nvSpPr>
        <p:spPr/>
        <p:txBody>
          <a:bodyPr>
            <a:normAutofit fontScale="70000" lnSpcReduction="20000"/>
          </a:bodyPr>
          <a:lstStyle/>
          <a:p>
            <a:pPr>
              <a:buClr>
                <a:schemeClr val="tx1"/>
              </a:buClr>
              <a:buNone/>
            </a:pPr>
            <a:r>
              <a:rPr lang="en-US" b="1" dirty="0">
                <a:latin typeface="Montserrat Light" panose="00000400000000000000" pitchFamily="2" charset="0"/>
                <a:cs typeface="Arial"/>
              </a:rPr>
              <a:t>1) The Bureau of Educational and Cultural Affairs (ECA) of the U.S. Department of State</a:t>
            </a:r>
          </a:p>
          <a:p>
            <a:pPr>
              <a:buClr>
                <a:schemeClr val="tx1"/>
              </a:buClr>
            </a:pPr>
            <a:r>
              <a:rPr lang="en-US" dirty="0">
                <a:latin typeface="Montserrat Light" panose="00000400000000000000" pitchFamily="2" charset="0"/>
                <a:cs typeface="Arial"/>
              </a:rPr>
              <a:t>Sponsors the program with funding provided by the U.S. Government</a:t>
            </a:r>
          </a:p>
          <a:p>
            <a:pPr>
              <a:buClr>
                <a:schemeClr val="tx1"/>
              </a:buClr>
            </a:pPr>
            <a:r>
              <a:rPr lang="en-US" dirty="0">
                <a:latin typeface="Montserrat Light" panose="00000400000000000000" pitchFamily="2" charset="0"/>
                <a:cs typeface="Arial"/>
              </a:rPr>
              <a:t>Provides oversight of implementation of all aspects of the program</a:t>
            </a:r>
          </a:p>
          <a:p>
            <a:pPr>
              <a:buClr>
                <a:schemeClr val="tx1"/>
              </a:buClr>
            </a:pPr>
            <a:r>
              <a:rPr lang="en-US" dirty="0">
                <a:latin typeface="Montserrat Light" panose="00000400000000000000" pitchFamily="2" charset="0"/>
                <a:cs typeface="Arial"/>
              </a:rPr>
              <a:t>Collaborates with IREX, U.S. Embassies, and Fulbright Commissions to select program participants</a:t>
            </a:r>
          </a:p>
          <a:p>
            <a:pPr>
              <a:buClr>
                <a:schemeClr val="tx1"/>
              </a:buClr>
            </a:pPr>
            <a:endParaRPr lang="en-US" b="1" dirty="0">
              <a:latin typeface="Montserrat Light" panose="00000400000000000000" pitchFamily="2" charset="0"/>
              <a:cs typeface="Arial"/>
            </a:endParaRPr>
          </a:p>
          <a:p>
            <a:pPr>
              <a:buClr>
                <a:schemeClr val="tx1"/>
              </a:buClr>
              <a:buNone/>
            </a:pPr>
            <a:r>
              <a:rPr lang="en-US" b="1" dirty="0">
                <a:latin typeface="Montserrat Light" panose="00000400000000000000" pitchFamily="2" charset="0"/>
                <a:cs typeface="Arial"/>
              </a:rPr>
              <a:t>2) IREX </a:t>
            </a:r>
          </a:p>
          <a:p>
            <a:pPr>
              <a:buClr>
                <a:schemeClr val="tx1"/>
              </a:buClr>
            </a:pPr>
            <a:r>
              <a:rPr lang="en-US" dirty="0">
                <a:latin typeface="Montserrat Light" panose="00000400000000000000" pitchFamily="2" charset="0"/>
                <a:cs typeface="Arial"/>
              </a:rPr>
              <a:t>Collaborates with ECA, U.S. Embassies, Fulbright Commissions, and U.S. Host Universities to administer the Fulbright TEA Program </a:t>
            </a:r>
          </a:p>
          <a:p>
            <a:pPr>
              <a:buClr>
                <a:schemeClr val="tx1"/>
              </a:buClr>
            </a:pPr>
            <a:r>
              <a:rPr lang="en-US" dirty="0">
                <a:latin typeface="Montserrat Light" panose="00000400000000000000" pitchFamily="2" charset="0"/>
                <a:cs typeface="Arial"/>
              </a:rPr>
              <a:t>Conducts all aspects of monitoring and evaluation, provides participant support during the program, and administers U.S.-based aspects of the program</a:t>
            </a:r>
          </a:p>
          <a:p>
            <a:pPr>
              <a:buClr>
                <a:schemeClr val="tx1"/>
              </a:buClr>
            </a:pPr>
            <a:r>
              <a:rPr lang="en-US" dirty="0">
                <a:latin typeface="Montserrat Light" panose="00000400000000000000" pitchFamily="2" charset="0"/>
                <a:cs typeface="Arial"/>
              </a:rPr>
              <a:t>Manages alumni programming</a:t>
            </a:r>
          </a:p>
          <a:p>
            <a:endParaRPr lang="en-US" dirty="0"/>
          </a:p>
        </p:txBody>
      </p:sp>
    </p:spTree>
    <p:extLst>
      <p:ext uri="{BB962C8B-B14F-4D97-AF65-F5344CB8AC3E}">
        <p14:creationId xmlns:p14="http://schemas.microsoft.com/office/powerpoint/2010/main" val="345612101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6EE3-F413-4960-AB7A-D61293B8C430}"/>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Participating Organizations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AB820675-7EB5-4554-8147-06E54648B9BF}"/>
              </a:ext>
            </a:extLst>
          </p:cNvPr>
          <p:cNvSpPr>
            <a:spLocks noGrp="1"/>
          </p:cNvSpPr>
          <p:nvPr>
            <p:ph idx="1"/>
          </p:nvPr>
        </p:nvSpPr>
        <p:spPr/>
        <p:txBody>
          <a:bodyPr vert="horz" lIns="91440" tIns="45720" rIns="91440" bIns="45720" rtlCol="0" anchor="t">
            <a:normAutofit fontScale="92500" lnSpcReduction="20000"/>
          </a:bodyPr>
          <a:lstStyle/>
          <a:p>
            <a:pPr>
              <a:buClr>
                <a:schemeClr val="tx1"/>
              </a:buClr>
              <a:buNone/>
            </a:pPr>
            <a:r>
              <a:rPr lang="en-US" b="1" dirty="0">
                <a:latin typeface="Montserrat Light" panose="00000400000000000000" pitchFamily="2" charset="0"/>
                <a:cs typeface="Arial"/>
              </a:rPr>
              <a:t>3) U.S. Embassies and/or Fulbright Commissions </a:t>
            </a:r>
          </a:p>
          <a:p>
            <a:pPr>
              <a:buClr>
                <a:schemeClr val="tx1"/>
              </a:buClr>
            </a:pPr>
            <a:r>
              <a:rPr lang="en-US" dirty="0">
                <a:latin typeface="Montserrat Light"/>
                <a:cs typeface="Arial"/>
              </a:rPr>
              <a:t>Manage recruitment and conduct candidate interviews</a:t>
            </a:r>
          </a:p>
          <a:p>
            <a:pPr>
              <a:buClr>
                <a:schemeClr val="tx1"/>
              </a:buClr>
            </a:pPr>
            <a:r>
              <a:rPr lang="en-US" dirty="0">
                <a:latin typeface="Montserrat Light" panose="00000400000000000000" pitchFamily="2" charset="0"/>
                <a:cs typeface="Arial"/>
              </a:rPr>
              <a:t>Conduct pre-departure orientation</a:t>
            </a:r>
          </a:p>
          <a:p>
            <a:pPr>
              <a:buClr>
                <a:schemeClr val="tx1"/>
              </a:buClr>
            </a:pPr>
            <a:r>
              <a:rPr lang="en-US" dirty="0">
                <a:latin typeface="Montserrat Light" panose="00000400000000000000" pitchFamily="2" charset="0"/>
                <a:cs typeface="Arial"/>
              </a:rPr>
              <a:t>Engage with alumni</a:t>
            </a:r>
          </a:p>
          <a:p>
            <a:pPr>
              <a:buClr>
                <a:schemeClr val="tx1"/>
              </a:buClr>
              <a:buNone/>
            </a:pPr>
            <a:endParaRPr lang="en-US" b="1" dirty="0">
              <a:latin typeface="Montserrat Light" panose="00000400000000000000" pitchFamily="2" charset="0"/>
              <a:cs typeface="Arial"/>
            </a:endParaRPr>
          </a:p>
          <a:p>
            <a:pPr>
              <a:buClr>
                <a:schemeClr val="tx1"/>
              </a:buClr>
              <a:buNone/>
            </a:pPr>
            <a:r>
              <a:rPr lang="en-US" b="1" dirty="0">
                <a:latin typeface="Montserrat Light" panose="00000400000000000000" pitchFamily="2" charset="0"/>
                <a:cs typeface="Arial"/>
              </a:rPr>
              <a:t>U.S. Embassy and/or Fulbright Commission Contact </a:t>
            </a:r>
          </a:p>
          <a:p>
            <a:pPr>
              <a:buClr>
                <a:schemeClr val="tx1"/>
              </a:buClr>
              <a:buNone/>
            </a:pPr>
            <a:r>
              <a:rPr lang="en-US" b="1" dirty="0">
                <a:latin typeface="Montserrat Light" panose="00000400000000000000" pitchFamily="2" charset="0"/>
                <a:cs typeface="Arial"/>
              </a:rPr>
              <a:t>Name:  </a:t>
            </a:r>
            <a:r>
              <a:rPr lang="cs-CZ" b="1" dirty="0">
                <a:latin typeface="Montserrat Light" panose="00000400000000000000" pitchFamily="2" charset="0"/>
                <a:cs typeface="Arial"/>
              </a:rPr>
              <a:t>Kristyna Dzmuranova</a:t>
            </a:r>
            <a:r>
              <a:rPr lang="en-US" b="1" dirty="0">
                <a:latin typeface="Montserrat Light" panose="00000400000000000000" pitchFamily="2" charset="0"/>
                <a:cs typeface="Arial"/>
              </a:rPr>
              <a:t>             </a:t>
            </a:r>
          </a:p>
          <a:p>
            <a:pPr>
              <a:buClr>
                <a:schemeClr val="tx1"/>
              </a:buClr>
              <a:buNone/>
            </a:pPr>
            <a:r>
              <a:rPr lang="en-US" b="1" dirty="0">
                <a:latin typeface="Montserrat Light" panose="00000400000000000000" pitchFamily="2" charset="0"/>
                <a:cs typeface="Arial"/>
              </a:rPr>
              <a:t>Title: </a:t>
            </a:r>
            <a:r>
              <a:rPr lang="cs-CZ" b="1" dirty="0">
                <a:latin typeface="Montserrat Light" panose="00000400000000000000" pitchFamily="2" charset="0"/>
                <a:cs typeface="Arial"/>
              </a:rPr>
              <a:t>Program </a:t>
            </a:r>
            <a:r>
              <a:rPr lang="cs-CZ" b="1" dirty="0" err="1">
                <a:latin typeface="Montserrat Light" panose="00000400000000000000" pitchFamily="2" charset="0"/>
                <a:cs typeface="Arial"/>
              </a:rPr>
              <a:t>Officer</a:t>
            </a:r>
            <a:endParaRPr lang="en-US" b="1" dirty="0">
              <a:latin typeface="Montserrat Light" panose="00000400000000000000" pitchFamily="2" charset="0"/>
              <a:cs typeface="Arial"/>
            </a:endParaRPr>
          </a:p>
          <a:p>
            <a:pPr>
              <a:buClr>
                <a:schemeClr val="tx1"/>
              </a:buClr>
              <a:buNone/>
            </a:pPr>
            <a:r>
              <a:rPr lang="en-US" dirty="0">
                <a:latin typeface="Montserrat Light" panose="00000400000000000000" pitchFamily="2" charset="0"/>
                <a:cs typeface="Arial"/>
              </a:rPr>
              <a:t>Email: </a:t>
            </a:r>
            <a:r>
              <a:rPr lang="cs-CZ" dirty="0">
                <a:latin typeface="Montserrat Light" panose="00000400000000000000" pitchFamily="2" charset="0"/>
                <a:cs typeface="Arial"/>
              </a:rPr>
              <a:t>Dzmuranova@fulbright.cz</a:t>
            </a:r>
            <a:endParaRPr lang="en-US" dirty="0">
              <a:latin typeface="Montserrat Light" panose="00000400000000000000" pitchFamily="2" charset="0"/>
              <a:cs typeface="Arial"/>
            </a:endParaRPr>
          </a:p>
          <a:p>
            <a:pPr>
              <a:buClr>
                <a:schemeClr val="tx1"/>
              </a:buClr>
              <a:buNone/>
            </a:pPr>
            <a:r>
              <a:rPr lang="en-US" dirty="0">
                <a:latin typeface="Montserrat Light" panose="00000400000000000000" pitchFamily="2" charset="0"/>
                <a:cs typeface="Arial"/>
              </a:rPr>
              <a:t>Phone:</a:t>
            </a:r>
            <a:r>
              <a:rPr lang="cs-CZ" dirty="0">
                <a:latin typeface="Montserrat Light" panose="00000400000000000000" pitchFamily="2" charset="0"/>
                <a:cs typeface="Arial"/>
              </a:rPr>
              <a:t> 00420 222 718 452</a:t>
            </a:r>
            <a:endParaRPr lang="en-US" dirty="0">
              <a:latin typeface="Montserrat Light" panose="00000400000000000000" pitchFamily="2" charset="0"/>
              <a:cs typeface="Arial"/>
            </a:endParaRPr>
          </a:p>
          <a:p>
            <a:endParaRPr lang="en-US" dirty="0"/>
          </a:p>
        </p:txBody>
      </p:sp>
    </p:spTree>
    <p:extLst>
      <p:ext uri="{BB962C8B-B14F-4D97-AF65-F5344CB8AC3E}">
        <p14:creationId xmlns:p14="http://schemas.microsoft.com/office/powerpoint/2010/main" val="4144666702"/>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EB2F-8E29-4DCD-8CF4-BB30DC3996F9}"/>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Fulbright TEA Program Overview</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D181FDD0-9FA2-4A80-B650-7A349166CEC5}"/>
              </a:ext>
            </a:extLst>
          </p:cNvPr>
          <p:cNvSpPr>
            <a:spLocks noGrp="1"/>
          </p:cNvSpPr>
          <p:nvPr>
            <p:ph idx="1"/>
          </p:nvPr>
        </p:nvSpPr>
        <p:spPr/>
        <p:txBody>
          <a:bodyPr>
            <a:normAutofit fontScale="92500" lnSpcReduction="10000"/>
          </a:bodyPr>
          <a:lstStyle/>
          <a:p>
            <a:pPr marL="0" indent="0">
              <a:buNone/>
            </a:pPr>
            <a:r>
              <a:rPr lang="en-US" b="1" dirty="0">
                <a:latin typeface="Montserrat Light" panose="00000400000000000000" pitchFamily="2" charset="0"/>
                <a:ea typeface="Arial" charset="0"/>
                <a:cs typeface="Arial" charset="0"/>
              </a:rPr>
              <a:t>The Fulbright TEA Program is a six-week non-degree, non-credit professional development program based at a U.S. university.</a:t>
            </a:r>
          </a:p>
          <a:p>
            <a:endParaRPr lang="en-US" b="1" dirty="0">
              <a:latin typeface="Montserrat Light" panose="00000400000000000000" pitchFamily="2" charset="0"/>
              <a:ea typeface="Arial" charset="0"/>
              <a:cs typeface="Arial" charset="0"/>
            </a:endParaRPr>
          </a:p>
          <a:p>
            <a:pPr marL="0" indent="0">
              <a:buNone/>
            </a:pPr>
            <a:r>
              <a:rPr lang="en-US" b="1" dirty="0">
                <a:latin typeface="Montserrat Light" panose="00000400000000000000" pitchFamily="2" charset="0"/>
                <a:ea typeface="Arial" charset="0"/>
                <a:cs typeface="Arial" charset="0"/>
              </a:rPr>
              <a:t>The Fulbright TEA Program includes: </a:t>
            </a:r>
          </a:p>
          <a:p>
            <a:endParaRPr lang="en-US" b="1" dirty="0">
              <a:latin typeface="Montserrat Light" panose="00000400000000000000" pitchFamily="2" charset="0"/>
              <a:ea typeface="Arial" charset="0"/>
              <a:cs typeface="Arial" charset="0"/>
            </a:endParaRPr>
          </a:p>
          <a:p>
            <a:pPr marL="285750" indent="-285750"/>
            <a:r>
              <a:rPr lang="en-US" dirty="0">
                <a:latin typeface="Montserrat Light" panose="00000400000000000000" pitchFamily="2" charset="0"/>
                <a:ea typeface="Arial" charset="0"/>
                <a:cs typeface="Arial" charset="0"/>
              </a:rPr>
              <a:t>Educator Training</a:t>
            </a:r>
          </a:p>
          <a:p>
            <a:pPr marL="285750" indent="-285750"/>
            <a:r>
              <a:rPr lang="en-US" dirty="0">
                <a:latin typeface="Montserrat Light" panose="00000400000000000000" pitchFamily="2" charset="0"/>
                <a:ea typeface="Arial" charset="0"/>
                <a:cs typeface="Arial" charset="0"/>
              </a:rPr>
              <a:t>Field Experience in U.S. Schools</a:t>
            </a:r>
          </a:p>
          <a:p>
            <a:pPr marL="285750" indent="-285750"/>
            <a:r>
              <a:rPr lang="en-US" dirty="0">
                <a:latin typeface="Montserrat Light" panose="00000400000000000000" pitchFamily="2" charset="0"/>
                <a:ea typeface="Arial" charset="0"/>
                <a:cs typeface="Arial" charset="0"/>
              </a:rPr>
              <a:t>Exchange of Best Practices in Teaching</a:t>
            </a:r>
          </a:p>
          <a:p>
            <a:pPr marL="285750" indent="-285750"/>
            <a:r>
              <a:rPr lang="en-US" dirty="0">
                <a:latin typeface="Montserrat Light" panose="00000400000000000000" pitchFamily="2" charset="0"/>
                <a:ea typeface="Arial" charset="0"/>
                <a:cs typeface="Arial" charset="0"/>
              </a:rPr>
              <a:t>Civic and Cultural Activities</a:t>
            </a:r>
          </a:p>
          <a:p>
            <a:endParaRPr lang="en-US" dirty="0"/>
          </a:p>
        </p:txBody>
      </p:sp>
    </p:spTree>
    <p:extLst>
      <p:ext uri="{BB962C8B-B14F-4D97-AF65-F5344CB8AC3E}">
        <p14:creationId xmlns:p14="http://schemas.microsoft.com/office/powerpoint/2010/main" val="1438842741"/>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A04B-14C2-4867-8EF5-A5BF8108C959}"/>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Fulbright TEA Program Overview</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0E052A3F-D53B-44D8-983B-D14011A67716}"/>
              </a:ext>
            </a:extLst>
          </p:cNvPr>
          <p:cNvSpPr>
            <a:spLocks noGrp="1"/>
          </p:cNvSpPr>
          <p:nvPr>
            <p:ph idx="1"/>
          </p:nvPr>
        </p:nvSpPr>
        <p:spPr/>
        <p:txBody>
          <a:bodyPr>
            <a:normAutofit fontScale="25000" lnSpcReduction="20000"/>
          </a:bodyPr>
          <a:lstStyle/>
          <a:p>
            <a:r>
              <a:rPr lang="en-US" sz="8000" dirty="0">
                <a:latin typeface="Montserrat Light" panose="00000400000000000000" pitchFamily="2" charset="0"/>
                <a:cs typeface="Arial "/>
              </a:rPr>
              <a:t>Provides approximately 180 international secondary school teachers with professional development to enhance their expertise in the field education.</a:t>
            </a:r>
          </a:p>
          <a:p>
            <a:endParaRPr lang="en-US" sz="8000" dirty="0">
              <a:latin typeface="Montserrat Light" panose="00000400000000000000" pitchFamily="2" charset="0"/>
              <a:cs typeface="Arial "/>
            </a:endParaRPr>
          </a:p>
          <a:p>
            <a:r>
              <a:rPr lang="en-US" sz="8000" dirty="0">
                <a:latin typeface="Montserrat Light" panose="00000400000000000000" pitchFamily="2" charset="0"/>
                <a:cs typeface="Arial "/>
              </a:rPr>
              <a:t>Contributes to improving education in participating countries and communities by preparing participants to serve as even stronger educational leaders who are equipped to apply and share their experience and skills with their colleagues and students upon returning home.</a:t>
            </a:r>
          </a:p>
          <a:p>
            <a:endParaRPr lang="en-US" sz="8000" dirty="0">
              <a:latin typeface="Montserrat Light" panose="00000400000000000000" pitchFamily="2" charset="0"/>
              <a:cs typeface="Arial "/>
            </a:endParaRPr>
          </a:p>
          <a:p>
            <a:r>
              <a:rPr lang="en-US" sz="8000" dirty="0">
                <a:latin typeface="Montserrat Light" panose="00000400000000000000" pitchFamily="2" charset="0"/>
                <a:cs typeface="Arial "/>
              </a:rPr>
              <a:t>Promotes mutual understanding between educators, participants’ schools, and communities in the United States and abroad.</a:t>
            </a:r>
          </a:p>
          <a:p>
            <a:endParaRPr lang="en-US" dirty="0"/>
          </a:p>
        </p:txBody>
      </p:sp>
    </p:spTree>
    <p:extLst>
      <p:ext uri="{BB962C8B-B14F-4D97-AF65-F5344CB8AC3E}">
        <p14:creationId xmlns:p14="http://schemas.microsoft.com/office/powerpoint/2010/main" val="611195187"/>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1297-C902-4B45-9845-586B786FFF2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Program Eligibility Requirements</a:t>
            </a:r>
            <a:br>
              <a:rPr lang="en-US" b="1" dirty="0">
                <a:solidFill>
                  <a:srgbClr val="26AB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F5793C3F-B4FA-46B5-8239-7B74A2559727}"/>
              </a:ext>
            </a:extLst>
          </p:cNvPr>
          <p:cNvSpPr>
            <a:spLocks noGrp="1"/>
          </p:cNvSpPr>
          <p:nvPr>
            <p:ph idx="1"/>
          </p:nvPr>
        </p:nvSpPr>
        <p:spPr>
          <a:xfrm>
            <a:off x="457200" y="1052286"/>
            <a:ext cx="8229600" cy="3405413"/>
          </a:xfrm>
        </p:spPr>
        <p:txBody>
          <a:bodyPr vert="horz" lIns="91440" tIns="45720" rIns="91440" bIns="45720" rtlCol="0" anchor="t">
            <a:normAutofit fontScale="47500" lnSpcReduction="20000"/>
          </a:bodyPr>
          <a:lstStyle/>
          <a:p>
            <a:pPr marL="0" indent="0">
              <a:buNone/>
            </a:pPr>
            <a:r>
              <a:rPr lang="en-US" sz="2900" b="1" dirty="0">
                <a:latin typeface="Montserrat Light" panose="00000400000000000000" pitchFamily="2" charset="0"/>
                <a:ea typeface="Arial" charset="0"/>
                <a:cs typeface="Arial" charset="0"/>
              </a:rPr>
              <a:t>Applicants must:</a:t>
            </a:r>
            <a:endParaRPr lang="en-US" sz="2900" dirty="0">
              <a:latin typeface="Montserrat Light" panose="00000400000000000000" pitchFamily="2" charset="0"/>
              <a:ea typeface="Arial" charset="0"/>
              <a:cs typeface="Arial" charset="0"/>
            </a:endParaRPr>
          </a:p>
          <a:p>
            <a:pPr marL="285750" indent="-285750">
              <a:spcAft>
                <a:spcPts val="600"/>
              </a:spcAft>
            </a:pPr>
            <a:r>
              <a:rPr lang="en-US" sz="2900" dirty="0">
                <a:latin typeface="Montserrat Light"/>
              </a:rPr>
              <a:t>Be full-time, secondary-level teachers of English, English as a Foreign Language (EFL), math, science, foreign language, social studies, journalism, communications, including special education teachers in those subjects, at institutions serving primarily a local population</a:t>
            </a:r>
          </a:p>
          <a:p>
            <a:pPr marL="285750" indent="-285750">
              <a:spcAft>
                <a:spcPts val="600"/>
              </a:spcAft>
            </a:pPr>
            <a:r>
              <a:rPr lang="en-US" sz="2900" dirty="0">
                <a:latin typeface="Montserrat Light"/>
              </a:rPr>
              <a:t>Have earned a Bachelor’s degree or equivalent;</a:t>
            </a:r>
          </a:p>
          <a:p>
            <a:pPr marL="285750" indent="-285750">
              <a:spcAft>
                <a:spcPts val="600"/>
              </a:spcAft>
            </a:pPr>
            <a:r>
              <a:rPr lang="en-US" sz="2900" dirty="0">
                <a:latin typeface="Montserrat Light"/>
              </a:rPr>
              <a:t>Have completed at least three years of full-time teaching experience by the start of the program;</a:t>
            </a:r>
          </a:p>
          <a:p>
            <a:pPr marL="285750" indent="-285750">
              <a:spcAft>
                <a:spcPts val="600"/>
              </a:spcAft>
            </a:pPr>
            <a:r>
              <a:rPr lang="en-US" sz="2900" dirty="0">
                <a:latin typeface="Montserrat Light"/>
              </a:rPr>
              <a:t>Reside and work in</a:t>
            </a:r>
            <a:r>
              <a:rPr lang="en-US" sz="2900" dirty="0">
                <a:latin typeface="Montserrat Light"/>
                <a:ea typeface="Arial" charset="0"/>
                <a:cs typeface="Arial"/>
              </a:rPr>
              <a:t> </a:t>
            </a:r>
            <a:r>
              <a:rPr lang="cs-CZ" sz="2900" dirty="0" err="1">
                <a:latin typeface="Montserrat Light"/>
                <a:ea typeface="Arial" charset="0"/>
                <a:cs typeface="Arial"/>
              </a:rPr>
              <a:t>the</a:t>
            </a:r>
            <a:r>
              <a:rPr lang="cs-CZ" sz="2900" dirty="0">
                <a:latin typeface="Montserrat Light"/>
                <a:ea typeface="Arial" charset="0"/>
                <a:cs typeface="Arial"/>
              </a:rPr>
              <a:t> Czech Republic </a:t>
            </a:r>
            <a:r>
              <a:rPr lang="en-US" sz="2900" dirty="0">
                <a:latin typeface="Montserrat Light"/>
                <a:ea typeface="Arial" charset="0"/>
                <a:cs typeface="Arial"/>
              </a:rPr>
              <a:t>at the time of application and program participation; </a:t>
            </a:r>
          </a:p>
          <a:p>
            <a:pPr marL="285750" indent="-285750">
              <a:spcAft>
                <a:spcPts val="600"/>
              </a:spcAft>
            </a:pPr>
            <a:r>
              <a:rPr lang="en-US" sz="2900" dirty="0">
                <a:latin typeface="Montserrat Light"/>
              </a:rPr>
              <a:t>Earn a minimum score of 450 on the paper-based TOEFL or 45 on the internet-based TOEFL; </a:t>
            </a:r>
            <a:endParaRPr lang="en-US" sz="2900" dirty="0">
              <a:highlight>
                <a:srgbClr val="FFFF00"/>
              </a:highlight>
              <a:latin typeface="Montserrat Light" panose="00000400000000000000" pitchFamily="2" charset="0"/>
            </a:endParaRPr>
          </a:p>
          <a:p>
            <a:pPr marL="285750" indent="-285750">
              <a:spcAft>
                <a:spcPts val="600"/>
              </a:spcAft>
            </a:pPr>
            <a:r>
              <a:rPr lang="en-US" sz="2900" dirty="0">
                <a:latin typeface="Montserrat Light"/>
              </a:rPr>
              <a:t>Demonstrate a commitment to continue teaching after completion of the program; </a:t>
            </a:r>
            <a:endParaRPr lang="en-US" sz="2900" dirty="0">
              <a:latin typeface="Montserrat Light" panose="00000400000000000000" pitchFamily="2" charset="0"/>
            </a:endParaRPr>
          </a:p>
          <a:p>
            <a:pPr marL="285750" indent="-285750">
              <a:spcAft>
                <a:spcPts val="600"/>
              </a:spcAft>
            </a:pPr>
            <a:r>
              <a:rPr lang="en-US" sz="2900" dirty="0">
                <a:latin typeface="Montserrat Light" panose="00000400000000000000" pitchFamily="2" charset="0"/>
                <a:ea typeface="Arial" charset="0"/>
                <a:cs typeface="Arial" charset="0"/>
              </a:rPr>
              <a:t>Submit a complete application.</a:t>
            </a:r>
          </a:p>
          <a:p>
            <a:endParaRPr lang="en-US" dirty="0"/>
          </a:p>
        </p:txBody>
      </p:sp>
    </p:spTree>
    <p:extLst>
      <p:ext uri="{BB962C8B-B14F-4D97-AF65-F5344CB8AC3E}">
        <p14:creationId xmlns:p14="http://schemas.microsoft.com/office/powerpoint/2010/main" val="922020338"/>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FB0A-F23F-4447-A903-CFBA0F2E3BEC}"/>
              </a:ext>
            </a:extLst>
          </p:cNvPr>
          <p:cNvSpPr>
            <a:spLocks noGrp="1"/>
          </p:cNvSpPr>
          <p:nvPr>
            <p:ph type="title"/>
          </p:nvPr>
        </p:nvSpPr>
        <p:spPr/>
        <p:txBody>
          <a:bodyPr>
            <a:normAutofit/>
          </a:bodyPr>
          <a:lstStyle/>
          <a:p>
            <a:r>
              <a:rPr lang="en-JM" sz="2700" b="1" dirty="0">
                <a:latin typeface="Montserrat Light"/>
                <a:ea typeface="Arial" charset="0"/>
                <a:cs typeface="Arial Regular" charset="0"/>
              </a:rPr>
              <a:t>Fulbright TEA Participating Countries/Territories</a:t>
            </a:r>
            <a:br>
              <a:rPr lang="en-US" b="1" dirty="0">
                <a:latin typeface="Montserrat Light" panose="00000400000000000000" pitchFamily="2" charset="0"/>
                <a:ea typeface="Arial" charset="0"/>
                <a:cs typeface="Arial Regular" charset="0"/>
              </a:rPr>
            </a:br>
            <a:endParaRPr lang="en-US" dirty="0">
              <a:latin typeface="Montserrat Light" panose="00000400000000000000" pitchFamily="2" charset="0"/>
            </a:endParaRPr>
          </a:p>
        </p:txBody>
      </p:sp>
      <p:sp>
        <p:nvSpPr>
          <p:cNvPr id="3" name="Content Placeholder 2">
            <a:extLst>
              <a:ext uri="{FF2B5EF4-FFF2-40B4-BE49-F238E27FC236}">
                <a16:creationId xmlns:a16="http://schemas.microsoft.com/office/drawing/2014/main" id="{0809071D-8152-4D2C-9B66-868F5193F42D}"/>
              </a:ext>
            </a:extLst>
          </p:cNvPr>
          <p:cNvSpPr>
            <a:spLocks noGrp="1"/>
          </p:cNvSpPr>
          <p:nvPr>
            <p:ph idx="1"/>
          </p:nvPr>
        </p:nvSpPr>
        <p:spPr>
          <a:xfrm>
            <a:off x="457200" y="834574"/>
            <a:ext cx="8229600" cy="3662270"/>
          </a:xfrm>
        </p:spPr>
        <p:txBody>
          <a:bodyPr vert="horz" lIns="91440" tIns="45720" rIns="91440" bIns="45720" numCol="4" rtlCol="0" anchor="t">
            <a:noAutofit/>
          </a:bodyPr>
          <a:lstStyle/>
          <a:p>
            <a:pPr marL="0" indent="0">
              <a:buNone/>
            </a:pPr>
            <a:r>
              <a:rPr lang="en-US" sz="1100" dirty="0">
                <a:latin typeface="Montserrat Light"/>
                <a:cs typeface="Arial"/>
              </a:rPr>
              <a:t>Algeria</a:t>
            </a:r>
          </a:p>
          <a:p>
            <a:pPr marL="0" indent="0">
              <a:buNone/>
            </a:pPr>
            <a:r>
              <a:rPr lang="en-US" sz="1100" dirty="0">
                <a:latin typeface="Montserrat Light"/>
                <a:cs typeface="Arial"/>
              </a:rPr>
              <a:t>Argentina</a:t>
            </a:r>
          </a:p>
          <a:p>
            <a:pPr marL="0" indent="0">
              <a:buNone/>
            </a:pPr>
            <a:r>
              <a:rPr lang="en-US" sz="1100" dirty="0">
                <a:latin typeface="Montserrat Light"/>
                <a:cs typeface="Arial"/>
              </a:rPr>
              <a:t>Armenia</a:t>
            </a:r>
          </a:p>
          <a:p>
            <a:pPr marL="0" indent="0">
              <a:buNone/>
            </a:pPr>
            <a:r>
              <a:rPr lang="en-US" sz="1100" dirty="0">
                <a:latin typeface="Montserrat Light"/>
                <a:cs typeface="Arial"/>
              </a:rPr>
              <a:t>Azerbaijan</a:t>
            </a:r>
          </a:p>
          <a:p>
            <a:pPr marL="0" indent="0">
              <a:buNone/>
            </a:pPr>
            <a:r>
              <a:rPr lang="en-US" sz="1100" dirty="0">
                <a:latin typeface="Montserrat Light"/>
                <a:cs typeface="Arial"/>
              </a:rPr>
              <a:t>Bangladesh</a:t>
            </a:r>
          </a:p>
          <a:p>
            <a:pPr marL="0" indent="0">
              <a:buNone/>
            </a:pPr>
            <a:r>
              <a:rPr lang="en-US" sz="1100" dirty="0">
                <a:latin typeface="Montserrat Light"/>
                <a:cs typeface="Arial"/>
              </a:rPr>
              <a:t>Barbados</a:t>
            </a:r>
          </a:p>
          <a:p>
            <a:pPr marL="0" indent="0">
              <a:buNone/>
            </a:pPr>
            <a:r>
              <a:rPr lang="en-US" sz="1100" dirty="0">
                <a:latin typeface="Montserrat Light"/>
                <a:cs typeface="Arial"/>
              </a:rPr>
              <a:t>Belarus</a:t>
            </a:r>
          </a:p>
          <a:p>
            <a:pPr marL="0" indent="0">
              <a:buNone/>
            </a:pPr>
            <a:r>
              <a:rPr lang="en-US" sz="1100" dirty="0">
                <a:latin typeface="Montserrat Light"/>
                <a:cs typeface="Arial"/>
              </a:rPr>
              <a:t>Bolivia</a:t>
            </a:r>
          </a:p>
          <a:p>
            <a:pPr marL="0" indent="0">
              <a:buNone/>
            </a:pPr>
            <a:r>
              <a:rPr lang="en-US" sz="1100" dirty="0">
                <a:latin typeface="Montserrat Light"/>
                <a:cs typeface="Arial"/>
              </a:rPr>
              <a:t>Bosnia and Herzegovina</a:t>
            </a:r>
          </a:p>
          <a:p>
            <a:pPr marL="0" indent="0">
              <a:buNone/>
            </a:pPr>
            <a:r>
              <a:rPr lang="en-US" sz="1100" dirty="0">
                <a:latin typeface="Montserrat Light"/>
                <a:cs typeface="Arial"/>
              </a:rPr>
              <a:t>Bulgaria</a:t>
            </a:r>
          </a:p>
          <a:p>
            <a:pPr marL="0" indent="0">
              <a:buNone/>
            </a:pPr>
            <a:r>
              <a:rPr lang="en-US" sz="1100" dirty="0">
                <a:latin typeface="Montserrat Light"/>
                <a:cs typeface="Arial"/>
              </a:rPr>
              <a:t>Burkina Faso</a:t>
            </a:r>
          </a:p>
          <a:p>
            <a:pPr marL="0" indent="0">
              <a:buNone/>
            </a:pPr>
            <a:r>
              <a:rPr lang="en-US" sz="1100" dirty="0">
                <a:latin typeface="Montserrat Light"/>
                <a:cs typeface="Arial"/>
              </a:rPr>
              <a:t>Burma</a:t>
            </a:r>
          </a:p>
          <a:p>
            <a:pPr marL="0" indent="0">
              <a:buNone/>
            </a:pPr>
            <a:r>
              <a:rPr lang="en-US" sz="1100" dirty="0">
                <a:latin typeface="Montserrat Light"/>
                <a:cs typeface="Arial"/>
              </a:rPr>
              <a:t>Cambodia</a:t>
            </a:r>
          </a:p>
          <a:p>
            <a:pPr marL="0" indent="0">
              <a:buNone/>
            </a:pPr>
            <a:r>
              <a:rPr lang="en-US" sz="1100" dirty="0">
                <a:latin typeface="Montserrat Light"/>
                <a:cs typeface="Arial"/>
              </a:rPr>
              <a:t>Cameroon</a:t>
            </a:r>
          </a:p>
          <a:p>
            <a:pPr marL="0" indent="0">
              <a:buNone/>
            </a:pPr>
            <a:r>
              <a:rPr lang="en-US" sz="1100" dirty="0">
                <a:latin typeface="Montserrat Light"/>
                <a:cs typeface="Arial"/>
              </a:rPr>
              <a:t>Chile</a:t>
            </a:r>
          </a:p>
          <a:p>
            <a:pPr marL="0" indent="0">
              <a:buNone/>
            </a:pPr>
            <a:r>
              <a:rPr lang="en-US" sz="1100" dirty="0">
                <a:latin typeface="Montserrat Light"/>
                <a:cs typeface="Arial"/>
              </a:rPr>
              <a:t>Colombia</a:t>
            </a:r>
          </a:p>
          <a:p>
            <a:pPr marL="0" indent="0">
              <a:buNone/>
            </a:pPr>
            <a:r>
              <a:rPr lang="en-US" sz="1100" dirty="0">
                <a:latin typeface="Montserrat Light"/>
                <a:cs typeface="Arial"/>
              </a:rPr>
              <a:t>Costa Rica</a:t>
            </a:r>
          </a:p>
          <a:p>
            <a:pPr marL="0" indent="0">
              <a:buNone/>
            </a:pPr>
            <a:r>
              <a:rPr lang="en-US" sz="1100" dirty="0">
                <a:latin typeface="Montserrat Light"/>
                <a:cs typeface="Arial"/>
              </a:rPr>
              <a:t>Croatia</a:t>
            </a:r>
          </a:p>
          <a:p>
            <a:pPr marL="0" indent="0">
              <a:buNone/>
            </a:pPr>
            <a:r>
              <a:rPr lang="en-US" sz="1100" dirty="0">
                <a:latin typeface="Montserrat Light"/>
                <a:cs typeface="Arial"/>
              </a:rPr>
              <a:t>Czech Republic</a:t>
            </a:r>
          </a:p>
          <a:p>
            <a:pPr marL="0" indent="0">
              <a:buNone/>
            </a:pPr>
            <a:r>
              <a:rPr lang="en-US" sz="1100" dirty="0">
                <a:latin typeface="Montserrat Light"/>
                <a:cs typeface="Arial"/>
              </a:rPr>
              <a:t>Dominican Republic</a:t>
            </a:r>
          </a:p>
          <a:p>
            <a:pPr marL="0" indent="0">
              <a:buNone/>
            </a:pPr>
            <a:r>
              <a:rPr lang="en-US" sz="1100" dirty="0">
                <a:latin typeface="Montserrat Light"/>
                <a:cs typeface="Arial"/>
              </a:rPr>
              <a:t>Ecuador</a:t>
            </a:r>
          </a:p>
          <a:p>
            <a:pPr marL="0" indent="0">
              <a:buNone/>
            </a:pPr>
            <a:r>
              <a:rPr lang="en-US" sz="1100" dirty="0">
                <a:latin typeface="Montserrat Light"/>
                <a:cs typeface="Arial"/>
              </a:rPr>
              <a:t>Egypt</a:t>
            </a:r>
          </a:p>
          <a:p>
            <a:pPr marL="0" indent="0">
              <a:buNone/>
            </a:pPr>
            <a:r>
              <a:rPr lang="en-US" sz="1100" dirty="0">
                <a:latin typeface="Montserrat Light"/>
                <a:cs typeface="Arial"/>
              </a:rPr>
              <a:t>El Salvador</a:t>
            </a:r>
          </a:p>
          <a:p>
            <a:pPr marL="0" indent="0">
              <a:buNone/>
            </a:pPr>
            <a:r>
              <a:rPr lang="en-US" sz="1100" dirty="0">
                <a:latin typeface="Montserrat Light"/>
                <a:cs typeface="Arial"/>
              </a:rPr>
              <a:t>Estonia</a:t>
            </a:r>
          </a:p>
          <a:p>
            <a:pPr marL="0" indent="0">
              <a:buNone/>
            </a:pPr>
            <a:r>
              <a:rPr lang="en-US" sz="1100" dirty="0">
                <a:latin typeface="Montserrat Light"/>
                <a:cs typeface="Arial"/>
              </a:rPr>
              <a:t>Georgia</a:t>
            </a:r>
          </a:p>
          <a:p>
            <a:pPr marL="0" indent="0">
              <a:buNone/>
            </a:pPr>
            <a:r>
              <a:rPr lang="en-US" sz="1100" dirty="0">
                <a:latin typeface="Montserrat Light"/>
                <a:cs typeface="Arial"/>
              </a:rPr>
              <a:t>Ghana</a:t>
            </a:r>
          </a:p>
          <a:p>
            <a:pPr marL="0" indent="0">
              <a:buNone/>
            </a:pPr>
            <a:r>
              <a:rPr lang="en-US" sz="1100" dirty="0">
                <a:latin typeface="Montserrat Light"/>
                <a:cs typeface="Arial"/>
              </a:rPr>
              <a:t>Guatemala</a:t>
            </a:r>
          </a:p>
          <a:p>
            <a:pPr marL="0" indent="0">
              <a:buNone/>
            </a:pPr>
            <a:r>
              <a:rPr lang="en-US" sz="1100" dirty="0">
                <a:latin typeface="Montserrat Light"/>
                <a:cs typeface="Arial"/>
              </a:rPr>
              <a:t>Haiti</a:t>
            </a:r>
          </a:p>
          <a:p>
            <a:pPr marL="0" indent="0">
              <a:buNone/>
            </a:pPr>
            <a:r>
              <a:rPr lang="en-US" sz="1100" dirty="0">
                <a:latin typeface="Montserrat Light"/>
                <a:cs typeface="Arial"/>
              </a:rPr>
              <a:t>Honduras</a:t>
            </a:r>
          </a:p>
          <a:p>
            <a:pPr marL="0" indent="0">
              <a:buNone/>
            </a:pPr>
            <a:r>
              <a:rPr lang="en-US" sz="1100" dirty="0">
                <a:latin typeface="Montserrat Light"/>
                <a:cs typeface="Arial"/>
              </a:rPr>
              <a:t>Hungary</a:t>
            </a:r>
          </a:p>
          <a:p>
            <a:pPr marL="0" indent="0">
              <a:buNone/>
            </a:pPr>
            <a:r>
              <a:rPr lang="en-US" sz="1100" dirty="0">
                <a:latin typeface="Montserrat Light"/>
                <a:cs typeface="Arial"/>
              </a:rPr>
              <a:t>India</a:t>
            </a:r>
          </a:p>
          <a:p>
            <a:pPr marL="0" indent="0">
              <a:buNone/>
            </a:pPr>
            <a:r>
              <a:rPr lang="en-US" sz="1100" dirty="0">
                <a:latin typeface="Montserrat Light"/>
                <a:cs typeface="Arial"/>
              </a:rPr>
              <a:t>Iraq</a:t>
            </a:r>
          </a:p>
          <a:p>
            <a:pPr marL="0" indent="0">
              <a:buNone/>
            </a:pPr>
            <a:r>
              <a:rPr lang="en-US" sz="1100" dirty="0">
                <a:latin typeface="Montserrat Light"/>
                <a:cs typeface="Arial"/>
              </a:rPr>
              <a:t>Jordan</a:t>
            </a:r>
          </a:p>
          <a:p>
            <a:pPr marL="0" indent="0">
              <a:buNone/>
            </a:pPr>
            <a:r>
              <a:rPr lang="en-US" sz="1100" dirty="0">
                <a:latin typeface="Montserrat Light"/>
                <a:cs typeface="Arial"/>
              </a:rPr>
              <a:t>Kazakhstan</a:t>
            </a:r>
          </a:p>
          <a:p>
            <a:pPr marL="0" indent="0">
              <a:buNone/>
            </a:pPr>
            <a:r>
              <a:rPr lang="en-US" sz="1100" dirty="0">
                <a:latin typeface="Montserrat Light"/>
                <a:cs typeface="Arial"/>
              </a:rPr>
              <a:t>Kenya</a:t>
            </a:r>
          </a:p>
          <a:p>
            <a:pPr marL="0" indent="0">
              <a:buNone/>
            </a:pPr>
            <a:r>
              <a:rPr lang="en-US" sz="1100" dirty="0">
                <a:latin typeface="Montserrat Light"/>
                <a:cs typeface="Arial"/>
              </a:rPr>
              <a:t>Kyrgyzstan</a:t>
            </a:r>
          </a:p>
          <a:p>
            <a:pPr marL="0" indent="0">
              <a:buNone/>
            </a:pPr>
            <a:r>
              <a:rPr lang="en-US" sz="1100" dirty="0">
                <a:latin typeface="Montserrat Light"/>
                <a:cs typeface="Arial"/>
              </a:rPr>
              <a:t>Laos</a:t>
            </a:r>
          </a:p>
          <a:p>
            <a:pPr marL="0" indent="0">
              <a:buNone/>
            </a:pPr>
            <a:r>
              <a:rPr lang="en-US" sz="1100" dirty="0">
                <a:latin typeface="Montserrat Light"/>
                <a:cs typeface="Arial"/>
              </a:rPr>
              <a:t>Latvia</a:t>
            </a:r>
          </a:p>
          <a:p>
            <a:pPr marL="0" indent="0">
              <a:buNone/>
            </a:pPr>
            <a:r>
              <a:rPr lang="en-US" sz="1100" dirty="0">
                <a:latin typeface="Montserrat Light"/>
                <a:cs typeface="Arial"/>
              </a:rPr>
              <a:t>Lithuania</a:t>
            </a:r>
          </a:p>
          <a:p>
            <a:pPr marL="0" indent="0">
              <a:buNone/>
            </a:pPr>
            <a:r>
              <a:rPr lang="en-US" sz="1100" dirty="0">
                <a:latin typeface="Montserrat Light"/>
                <a:cs typeface="Arial"/>
              </a:rPr>
              <a:t>Malawi</a:t>
            </a:r>
          </a:p>
          <a:p>
            <a:pPr marL="0" indent="0">
              <a:buNone/>
            </a:pPr>
            <a:r>
              <a:rPr lang="en-US" sz="1100" dirty="0">
                <a:latin typeface="Montserrat Light"/>
                <a:cs typeface="Arial"/>
              </a:rPr>
              <a:t>Malaysia</a:t>
            </a:r>
          </a:p>
          <a:p>
            <a:pPr marL="0" indent="0">
              <a:buNone/>
            </a:pPr>
            <a:r>
              <a:rPr lang="en-US" sz="1100" dirty="0">
                <a:latin typeface="Montserrat Light"/>
                <a:cs typeface="Arial"/>
              </a:rPr>
              <a:t>Mali</a:t>
            </a:r>
          </a:p>
          <a:p>
            <a:pPr marL="0" indent="0">
              <a:buNone/>
            </a:pPr>
            <a:r>
              <a:rPr lang="en-US" sz="1100" dirty="0">
                <a:latin typeface="Montserrat Light"/>
                <a:cs typeface="Arial"/>
              </a:rPr>
              <a:t>Mongolia</a:t>
            </a:r>
          </a:p>
          <a:p>
            <a:pPr marL="0" indent="0">
              <a:buNone/>
            </a:pPr>
            <a:r>
              <a:rPr lang="en-US" sz="1100" dirty="0">
                <a:latin typeface="Montserrat Light"/>
                <a:cs typeface="Arial"/>
              </a:rPr>
              <a:t>Mozambique</a:t>
            </a:r>
          </a:p>
          <a:p>
            <a:pPr marL="0" indent="0">
              <a:buNone/>
            </a:pPr>
            <a:r>
              <a:rPr lang="en-US" sz="1100" dirty="0">
                <a:latin typeface="Montserrat Light"/>
                <a:cs typeface="Arial"/>
              </a:rPr>
              <a:t>Nepal</a:t>
            </a:r>
          </a:p>
          <a:p>
            <a:pPr marL="0" indent="0">
              <a:buNone/>
            </a:pPr>
            <a:r>
              <a:rPr lang="en-US" sz="1100" dirty="0">
                <a:latin typeface="Montserrat Light"/>
                <a:cs typeface="Arial"/>
              </a:rPr>
              <a:t>Nicaragua</a:t>
            </a:r>
          </a:p>
          <a:p>
            <a:pPr marL="0" indent="0">
              <a:buNone/>
            </a:pPr>
            <a:r>
              <a:rPr lang="en-US" sz="1100" dirty="0">
                <a:latin typeface="Montserrat Light"/>
                <a:cs typeface="Arial"/>
              </a:rPr>
              <a:t>Niger</a:t>
            </a:r>
          </a:p>
          <a:p>
            <a:pPr marL="0" indent="0">
              <a:buNone/>
            </a:pPr>
            <a:r>
              <a:rPr lang="en-US" sz="1100" dirty="0">
                <a:latin typeface="Montserrat Light"/>
                <a:cs typeface="Arial"/>
              </a:rPr>
              <a:t>Nigeria</a:t>
            </a:r>
          </a:p>
          <a:p>
            <a:pPr marL="0" indent="0">
              <a:buNone/>
            </a:pPr>
            <a:r>
              <a:rPr lang="en-US" sz="1100" dirty="0">
                <a:latin typeface="Montserrat Light"/>
                <a:cs typeface="Arial"/>
              </a:rPr>
              <a:t>North Macedonia</a:t>
            </a:r>
          </a:p>
          <a:p>
            <a:pPr marL="0" indent="0">
              <a:buNone/>
            </a:pPr>
            <a:r>
              <a:rPr lang="en-US" sz="1100" dirty="0">
                <a:latin typeface="Montserrat Light"/>
                <a:cs typeface="Arial"/>
              </a:rPr>
              <a:t>Panama</a:t>
            </a:r>
          </a:p>
          <a:p>
            <a:pPr marL="0" indent="0">
              <a:buNone/>
            </a:pPr>
            <a:r>
              <a:rPr lang="en-US" sz="1100" dirty="0">
                <a:latin typeface="Montserrat Light"/>
                <a:cs typeface="Arial"/>
              </a:rPr>
              <a:t>Papua New Guinea</a:t>
            </a:r>
          </a:p>
          <a:p>
            <a:pPr marL="0" indent="0">
              <a:buNone/>
            </a:pPr>
            <a:r>
              <a:rPr lang="en-US" sz="1100" dirty="0">
                <a:latin typeface="Montserrat Light"/>
                <a:cs typeface="Arial"/>
              </a:rPr>
              <a:t>Peru</a:t>
            </a:r>
          </a:p>
          <a:p>
            <a:pPr marL="0" indent="0">
              <a:buNone/>
            </a:pPr>
            <a:r>
              <a:rPr lang="en-US" sz="1100" dirty="0">
                <a:latin typeface="Montserrat Light"/>
                <a:cs typeface="Arial"/>
              </a:rPr>
              <a:t>Romania</a:t>
            </a:r>
          </a:p>
          <a:p>
            <a:pPr marL="0" indent="0">
              <a:buNone/>
            </a:pPr>
            <a:r>
              <a:rPr lang="en-US" sz="1100" dirty="0">
                <a:latin typeface="Montserrat Light"/>
                <a:cs typeface="Arial"/>
              </a:rPr>
              <a:t>Russia</a:t>
            </a:r>
          </a:p>
          <a:p>
            <a:pPr marL="0" indent="0">
              <a:buNone/>
            </a:pPr>
            <a:r>
              <a:rPr lang="en-US" sz="1100" dirty="0">
                <a:latin typeface="Montserrat Light"/>
                <a:cs typeface="Arial"/>
              </a:rPr>
              <a:t>Serbia</a:t>
            </a:r>
          </a:p>
          <a:p>
            <a:pPr marL="0" indent="0">
              <a:buNone/>
            </a:pPr>
            <a:r>
              <a:rPr lang="en-US" sz="1100" dirty="0">
                <a:latin typeface="Montserrat Light"/>
                <a:cs typeface="Arial"/>
              </a:rPr>
              <a:t>Slovakia</a:t>
            </a:r>
          </a:p>
          <a:p>
            <a:pPr marL="0" indent="0">
              <a:buNone/>
            </a:pPr>
            <a:r>
              <a:rPr lang="en-US" sz="1100" dirty="0">
                <a:latin typeface="Montserrat Light"/>
                <a:cs typeface="Arial"/>
              </a:rPr>
              <a:t>Solomon Islands</a:t>
            </a:r>
          </a:p>
          <a:p>
            <a:pPr marL="0" indent="0">
              <a:buNone/>
            </a:pPr>
            <a:r>
              <a:rPr lang="en-US" sz="1100" dirty="0">
                <a:latin typeface="Montserrat Light"/>
                <a:cs typeface="Arial"/>
              </a:rPr>
              <a:t>Sri Lanka</a:t>
            </a:r>
          </a:p>
          <a:p>
            <a:pPr marL="0" indent="0">
              <a:buNone/>
            </a:pPr>
            <a:r>
              <a:rPr lang="en-US" sz="1100" dirty="0">
                <a:latin typeface="Montserrat Light"/>
                <a:cs typeface="Arial"/>
              </a:rPr>
              <a:t>Tajikistan</a:t>
            </a:r>
          </a:p>
          <a:p>
            <a:pPr marL="0" indent="0">
              <a:buNone/>
            </a:pPr>
            <a:r>
              <a:rPr lang="en-US" sz="1100" dirty="0">
                <a:latin typeface="Montserrat Light"/>
                <a:cs typeface="Arial"/>
              </a:rPr>
              <a:t>Tanzania</a:t>
            </a:r>
          </a:p>
          <a:p>
            <a:pPr marL="0" indent="0">
              <a:buNone/>
            </a:pPr>
            <a:r>
              <a:rPr lang="en-US" sz="1100" dirty="0">
                <a:latin typeface="Montserrat Light"/>
                <a:cs typeface="Arial"/>
              </a:rPr>
              <a:t>Thailand</a:t>
            </a:r>
          </a:p>
          <a:p>
            <a:pPr marL="0" indent="0">
              <a:buNone/>
            </a:pPr>
            <a:r>
              <a:rPr lang="en-US" sz="1100" dirty="0">
                <a:latin typeface="Montserrat Light"/>
                <a:cs typeface="Arial"/>
              </a:rPr>
              <a:t>Timor </a:t>
            </a:r>
            <a:r>
              <a:rPr lang="en-US" sz="1100" dirty="0" err="1">
                <a:latin typeface="Montserrat Light"/>
                <a:cs typeface="Arial"/>
              </a:rPr>
              <a:t>Leste</a:t>
            </a:r>
            <a:endParaRPr lang="en-US" sz="1100" dirty="0">
              <a:latin typeface="Montserrat Light"/>
              <a:cs typeface="Arial"/>
            </a:endParaRPr>
          </a:p>
          <a:p>
            <a:pPr marL="0" indent="0">
              <a:buNone/>
            </a:pPr>
            <a:r>
              <a:rPr lang="en-US" sz="1100" dirty="0">
                <a:latin typeface="Montserrat Light"/>
                <a:cs typeface="Arial"/>
              </a:rPr>
              <a:t>Tunisia</a:t>
            </a:r>
          </a:p>
          <a:p>
            <a:pPr marL="0" indent="0">
              <a:buNone/>
            </a:pPr>
            <a:r>
              <a:rPr lang="en-US" sz="1100" dirty="0">
                <a:latin typeface="Montserrat Light"/>
                <a:cs typeface="Arial"/>
              </a:rPr>
              <a:t>Türkiye</a:t>
            </a:r>
          </a:p>
          <a:p>
            <a:pPr marL="0" indent="0">
              <a:buNone/>
            </a:pPr>
            <a:r>
              <a:rPr lang="en-US" sz="1100" dirty="0">
                <a:latin typeface="Montserrat Light"/>
                <a:cs typeface="Arial"/>
              </a:rPr>
              <a:t>Turkmenistan</a:t>
            </a:r>
          </a:p>
          <a:p>
            <a:pPr marL="0" indent="0">
              <a:buNone/>
            </a:pPr>
            <a:r>
              <a:rPr lang="en-US" sz="1100" dirty="0">
                <a:latin typeface="Montserrat Light"/>
                <a:cs typeface="Arial"/>
              </a:rPr>
              <a:t>Ukraine</a:t>
            </a:r>
          </a:p>
          <a:p>
            <a:pPr marL="0" indent="0">
              <a:buNone/>
            </a:pPr>
            <a:r>
              <a:rPr lang="en-US" sz="1100" dirty="0">
                <a:latin typeface="Montserrat Light"/>
                <a:cs typeface="Arial"/>
              </a:rPr>
              <a:t>Uruguay</a:t>
            </a:r>
          </a:p>
          <a:p>
            <a:pPr marL="0" indent="0">
              <a:buNone/>
            </a:pPr>
            <a:r>
              <a:rPr lang="en-US" sz="1100" dirty="0">
                <a:latin typeface="Montserrat Light"/>
                <a:cs typeface="Arial"/>
              </a:rPr>
              <a:t>Uzbekistan</a:t>
            </a:r>
          </a:p>
          <a:p>
            <a:pPr marL="0" indent="0">
              <a:buNone/>
            </a:pPr>
            <a:r>
              <a:rPr lang="en-US" sz="1100" dirty="0">
                <a:latin typeface="Montserrat Light"/>
                <a:cs typeface="Arial"/>
              </a:rPr>
              <a:t>Vietnam</a:t>
            </a:r>
          </a:p>
          <a:p>
            <a:pPr marL="0" indent="0">
              <a:buNone/>
            </a:pPr>
            <a:r>
              <a:rPr lang="en-US" sz="1100" dirty="0">
                <a:latin typeface="Montserrat Light"/>
                <a:cs typeface="Arial"/>
              </a:rPr>
              <a:t>West Bank/Gaza</a:t>
            </a:r>
          </a:p>
          <a:p>
            <a:pPr marL="0" indent="0">
              <a:buNone/>
            </a:pPr>
            <a:r>
              <a:rPr lang="en-US" sz="1100" dirty="0">
                <a:latin typeface="Montserrat Light"/>
                <a:cs typeface="Arial"/>
              </a:rPr>
              <a:t>Vanuatu</a:t>
            </a:r>
          </a:p>
          <a:p>
            <a:pPr marL="0" indent="0">
              <a:buNone/>
            </a:pPr>
            <a:r>
              <a:rPr lang="en-US" sz="1100" dirty="0">
                <a:latin typeface="Montserrat Light"/>
                <a:cs typeface="Arial"/>
              </a:rPr>
              <a:t>Zambia</a:t>
            </a:r>
          </a:p>
        </p:txBody>
      </p:sp>
    </p:spTree>
    <p:extLst>
      <p:ext uri="{BB962C8B-B14F-4D97-AF65-F5344CB8AC3E}">
        <p14:creationId xmlns:p14="http://schemas.microsoft.com/office/powerpoint/2010/main" val="2166526841"/>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47C5-4566-488E-B83E-09C95D69463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Program Provisions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3E15E772-1CED-4594-9873-95465FFD9A26}"/>
              </a:ext>
            </a:extLst>
          </p:cNvPr>
          <p:cNvSpPr>
            <a:spLocks noGrp="1"/>
          </p:cNvSpPr>
          <p:nvPr>
            <p:ph idx="1"/>
          </p:nvPr>
        </p:nvSpPr>
        <p:spPr>
          <a:xfrm>
            <a:off x="457200" y="1037772"/>
            <a:ext cx="8229600" cy="3419928"/>
          </a:xfrm>
        </p:spPr>
        <p:txBody>
          <a:bodyPr vert="horz" lIns="91440" tIns="45720" rIns="91440" bIns="45720" rtlCol="0" anchor="t">
            <a:normAutofit fontScale="25000" lnSpcReduction="20000"/>
          </a:bodyPr>
          <a:lstStyle/>
          <a:p>
            <a:pPr>
              <a:lnSpc>
                <a:spcPct val="90000"/>
              </a:lnSpc>
              <a:buNone/>
            </a:pPr>
            <a:r>
              <a:rPr lang="en-US" sz="6400" b="1" dirty="0">
                <a:latin typeface="Montserrat Light" panose="00000400000000000000" pitchFamily="2" charset="0"/>
                <a:cs typeface="Arial"/>
              </a:rPr>
              <a:t>The fellowship provides: </a:t>
            </a:r>
          </a:p>
          <a:p>
            <a:pPr>
              <a:lnSpc>
                <a:spcPct val="90000"/>
              </a:lnSpc>
              <a:buNone/>
            </a:pPr>
            <a:endParaRPr lang="en-US" sz="6400" b="1"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J-1 visa support</a:t>
            </a:r>
          </a:p>
          <a:p>
            <a:pPr marL="285750" indent="-285750"/>
            <a:r>
              <a:rPr lang="en-US" sz="6400" dirty="0">
                <a:latin typeface="Montserrat Light" panose="00000400000000000000" pitchFamily="2" charset="0"/>
                <a:cs typeface="Arial"/>
              </a:rPr>
              <a:t>A Pre-Departure Orientation (PDO) held in participant’s home country </a:t>
            </a:r>
          </a:p>
          <a:p>
            <a:pPr marL="285750" indent="-285750"/>
            <a:r>
              <a:rPr lang="en-US" sz="6400" dirty="0">
                <a:latin typeface="Montserrat Light" panose="00000400000000000000" pitchFamily="2" charset="0"/>
                <a:cs typeface="Arial"/>
              </a:rPr>
              <a:t>Round-trip airfare to and within the U.S. </a:t>
            </a:r>
          </a:p>
          <a:p>
            <a:pPr marL="285750" indent="-285750"/>
            <a:r>
              <a:rPr lang="en-US" sz="6400" dirty="0">
                <a:latin typeface="Montserrat Light"/>
                <a:cs typeface="Arial"/>
              </a:rPr>
              <a:t>A Welcome Orientation and End-of-Program Workshop</a:t>
            </a:r>
          </a:p>
          <a:p>
            <a:pPr marL="285750" indent="-285750"/>
            <a:r>
              <a:rPr lang="en-US" sz="6400" dirty="0">
                <a:latin typeface="Montserrat Light" panose="00000400000000000000" pitchFamily="2" charset="0"/>
                <a:cs typeface="Arial"/>
              </a:rPr>
              <a:t>Academic program fees </a:t>
            </a:r>
          </a:p>
          <a:p>
            <a:pPr marL="285750" indent="-285750"/>
            <a:r>
              <a:rPr lang="en-US" sz="6400" dirty="0">
                <a:latin typeface="Montserrat Light" panose="00000400000000000000" pitchFamily="2" charset="0"/>
                <a:cs typeface="Arial"/>
              </a:rPr>
              <a:t>Housing and meals</a:t>
            </a:r>
          </a:p>
          <a:p>
            <a:pPr marL="285750" indent="-285750"/>
            <a:r>
              <a:rPr lang="en-US" sz="6400" dirty="0">
                <a:latin typeface="Montserrat Light" panose="00000400000000000000" pitchFamily="2" charset="0"/>
                <a:ea typeface="Arial" charset="0"/>
                <a:cs typeface="Arial" charset="0"/>
              </a:rPr>
              <a:t>Accident and sickness medical coverage </a:t>
            </a:r>
          </a:p>
          <a:p>
            <a:pPr marL="285750" indent="-285750"/>
            <a:r>
              <a:rPr lang="en-US" sz="6400" dirty="0">
                <a:latin typeface="Montserrat Light" panose="00000400000000000000" pitchFamily="2" charset="0"/>
                <a:ea typeface="Arial" charset="0"/>
                <a:cs typeface="Arial" charset="0"/>
              </a:rPr>
              <a:t>Transportation to local schools (as needed)</a:t>
            </a:r>
          </a:p>
          <a:p>
            <a:pPr marL="285750" indent="-285750"/>
            <a:r>
              <a:rPr lang="en-US" sz="6400" dirty="0">
                <a:latin typeface="Montserrat Light" panose="00000400000000000000" pitchFamily="2" charset="0"/>
                <a:ea typeface="Arial" charset="0"/>
                <a:cs typeface="Arial" charset="0"/>
              </a:rPr>
              <a:t>A daily allowance for incidentals during the university academic program</a:t>
            </a:r>
          </a:p>
          <a:p>
            <a:pPr marL="285750" indent="-285750"/>
            <a:r>
              <a:rPr lang="en-US" sz="6400" dirty="0">
                <a:latin typeface="Montserrat Light" panose="00000400000000000000" pitchFamily="2" charset="0"/>
                <a:ea typeface="Arial" charset="0"/>
                <a:cs typeface="Arial" charset="0"/>
              </a:rPr>
              <a:t>Travel allowance </a:t>
            </a:r>
          </a:p>
          <a:p>
            <a:pPr marL="285750" indent="-285750"/>
            <a:r>
              <a:rPr lang="en-US" sz="6400" dirty="0">
                <a:latin typeface="Montserrat Light" panose="00000400000000000000" pitchFamily="2" charset="0"/>
                <a:ea typeface="Arial" charset="0"/>
                <a:cs typeface="Arial"/>
              </a:rPr>
              <a:t>Opportunity to engage in alumni activities</a:t>
            </a:r>
          </a:p>
          <a:p>
            <a:endParaRPr lang="en-US" dirty="0"/>
          </a:p>
        </p:txBody>
      </p:sp>
    </p:spTree>
    <p:extLst>
      <p:ext uri="{BB962C8B-B14F-4D97-AF65-F5344CB8AC3E}">
        <p14:creationId xmlns:p14="http://schemas.microsoft.com/office/powerpoint/2010/main" val="337729523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theme/theme1.xml><?xml version="1.0" encoding="utf-8"?>
<a:theme xmlns:a="http://schemas.openxmlformats.org/drawingml/2006/main" name="Cov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lide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f040e9-7871-4f18-addb-b1dd6301a3da" xsi:nil="true"/>
    <lcf76f155ced4ddcb4097134ff3c332f xmlns="c632dd1f-2594-4625-9d42-b3f2955fec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1DEFE9DF8D034E93251A10FF2EB60A" ma:contentTypeVersion="19" ma:contentTypeDescription="Create a new document." ma:contentTypeScope="" ma:versionID="354fa8343f593d12a7d2dc3f650a7941">
  <xsd:schema xmlns:xsd="http://www.w3.org/2001/XMLSchema" xmlns:xs="http://www.w3.org/2001/XMLSchema" xmlns:p="http://schemas.microsoft.com/office/2006/metadata/properties" xmlns:ns2="c632dd1f-2594-4625-9d42-b3f2955fec43" xmlns:ns3="28f040e9-7871-4f18-addb-b1dd6301a3da" targetNamespace="http://schemas.microsoft.com/office/2006/metadata/properties" ma:root="true" ma:fieldsID="167fd1398b20bd13a62d0d70e2bc0549" ns2:_="" ns3:_="">
    <xsd:import namespace="c632dd1f-2594-4625-9d42-b3f2955fec43"/>
    <xsd:import namespace="28f040e9-7871-4f18-addb-b1dd6301a3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2dd1f-2594-4625-9d42-b3f2955fe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f040e9-7871-4f18-addb-b1dd6301a3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5147df-7d44-4e1c-b1ff-af38e472a4b4}" ma:internalName="TaxCatchAll" ma:showField="CatchAllData" ma:web="28f040e9-7871-4f18-addb-b1dd6301a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4ECFB8-A758-4D26-ACDD-DADD1CC43DDC}">
  <ds:schemaRefs>
    <ds:schemaRef ds:uri="http://purl.org/dc/terms/"/>
    <ds:schemaRef ds:uri="http://purl.org/dc/dcmitype/"/>
    <ds:schemaRef ds:uri="http://schemas.microsoft.com/office/2006/documentManagement/types"/>
    <ds:schemaRef ds:uri="http://purl.org/dc/elements/1.1/"/>
    <ds:schemaRef ds:uri="28f040e9-7871-4f18-addb-b1dd6301a3da"/>
    <ds:schemaRef ds:uri="http://schemas.microsoft.com/office/infopath/2007/PartnerControls"/>
    <ds:schemaRef ds:uri="http://schemas.openxmlformats.org/package/2006/metadata/core-properties"/>
    <ds:schemaRef ds:uri="c632dd1f-2594-4625-9d42-b3f2955fec4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60D4B02-55F9-46DB-8B9A-4BA9B82F0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2dd1f-2594-4625-9d42-b3f2955fec43"/>
    <ds:schemaRef ds:uri="28f040e9-7871-4f18-addb-b1dd6301a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5F1AD-C228-4D9D-9D1A-B346B7318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80594</TotalTime>
  <Words>3225</Words>
  <Application>Microsoft Office PowerPoint</Application>
  <PresentationFormat>On-screen Show (16:9)</PresentationFormat>
  <Paragraphs>310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17</vt:i4>
      </vt:variant>
    </vt:vector>
  </HeadingPairs>
  <TitlesOfParts>
    <vt:vector size="32" baseType="lpstr">
      <vt:lpstr>Arial</vt:lpstr>
      <vt:lpstr>Arial Regular</vt:lpstr>
      <vt:lpstr>Arial,Sans-Serif</vt:lpstr>
      <vt:lpstr>Courier New</vt:lpstr>
      <vt:lpstr>Mark OT</vt:lpstr>
      <vt:lpstr>Mark OT Medium</vt:lpstr>
      <vt:lpstr>Montserrat Light</vt:lpstr>
      <vt:lpstr>Montserrat Medium</vt:lpstr>
      <vt:lpstr>Nexa Bold</vt:lpstr>
      <vt:lpstr>Wingdings</vt:lpstr>
      <vt:lpstr>Covers</vt:lpstr>
      <vt:lpstr>Dividers</vt:lpstr>
      <vt:lpstr>Slides</vt:lpstr>
      <vt:lpstr>Dividers</vt:lpstr>
      <vt:lpstr>Covers</vt:lpstr>
      <vt:lpstr>Fulbright Teaching Excellence and Achievement Program </vt:lpstr>
      <vt:lpstr>Agenda </vt:lpstr>
      <vt:lpstr>Participating Organizations </vt:lpstr>
      <vt:lpstr>Participating Organizations </vt:lpstr>
      <vt:lpstr>Fulbright TEA Program Overview </vt:lpstr>
      <vt:lpstr>Fulbright TEA Program Overview </vt:lpstr>
      <vt:lpstr>Program Eligibility Requirements </vt:lpstr>
      <vt:lpstr>Fulbright TEA Participating Countries/Territories </vt:lpstr>
      <vt:lpstr>Program Provisions </vt:lpstr>
      <vt:lpstr>Program Specific Regulations </vt:lpstr>
      <vt:lpstr>Fulbright Selection Process </vt:lpstr>
      <vt:lpstr>Selection Criteria </vt:lpstr>
      <vt:lpstr>Selection Criteria </vt:lpstr>
      <vt:lpstr>Academic Program Overview </vt:lpstr>
      <vt:lpstr>U.S. School Placements </vt:lpstr>
      <vt:lpstr>For more information about the Fulbright TEA Program please contact  Kristyna Dzmuranovva at dzmuranova@fulbright.cz  or IREX at FulbrightTeach@irex.org  We look forward to receiving your application!  </vt:lpstr>
      <vt:lpstr>Thank You!</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kristyna</cp:lastModifiedBy>
  <cp:revision>1281</cp:revision>
  <cp:lastPrinted>2019-09-09T15:36:49Z</cp:lastPrinted>
  <dcterms:created xsi:type="dcterms:W3CDTF">2013-04-14T18:18:29Z</dcterms:created>
  <dcterms:modified xsi:type="dcterms:W3CDTF">2024-01-03T11:09:30Z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0x010100A31DEFE9DF8D034E93251A10FF2EB60A</vt:lpwstr>
  </property>
  <property fmtid="{D5CDD505-2E9C-101B-9397-08002B2CF9AE}" pid="3" name="Order">
    <vt:r8>100</vt:r8>
  </property>
  <property fmtid="{D5CDD505-2E9C-101B-9397-08002B2CF9AE}" pid="4" name="MSIP_Label_1665d9ee-429a-4d5f-97cc-cfb56e044a6e_Enabled">
    <vt:lpwstr>True</vt:lpwstr>
  </property>
  <property fmtid="{D5CDD505-2E9C-101B-9397-08002B2CF9AE}" pid="5" name="MSIP_Label_1665d9ee-429a-4d5f-97cc-cfb56e044a6e_SiteId">
    <vt:lpwstr>66cf5074-5afe-48d1-a691-a12b2121f44b</vt:lpwstr>
  </property>
  <property fmtid="{D5CDD505-2E9C-101B-9397-08002B2CF9AE}" pid="6" name="MSIP_Label_1665d9ee-429a-4d5f-97cc-cfb56e044a6e_Owner">
    <vt:lpwstr>KubanMM@state.gov</vt:lpwstr>
  </property>
  <property fmtid="{D5CDD505-2E9C-101B-9397-08002B2CF9AE}" pid="7" name="MSIP_Label_1665d9ee-429a-4d5f-97cc-cfb56e044a6e_SetDate">
    <vt:lpwstr>2020-12-03T20:30:35.8628028Z</vt:lpwstr>
  </property>
  <property fmtid="{D5CDD505-2E9C-101B-9397-08002B2CF9AE}" pid="8" name="MSIP_Label_1665d9ee-429a-4d5f-97cc-cfb56e044a6e_Name">
    <vt:lpwstr>Unclassified</vt:lpwstr>
  </property>
  <property fmtid="{D5CDD505-2E9C-101B-9397-08002B2CF9AE}" pid="9" name="MSIP_Label_1665d9ee-429a-4d5f-97cc-cfb56e044a6e_Application">
    <vt:lpwstr>Microsoft Azure Information Protection</vt:lpwstr>
  </property>
  <property fmtid="{D5CDD505-2E9C-101B-9397-08002B2CF9AE}" pid="10" name="MSIP_Label_1665d9ee-429a-4d5f-97cc-cfb56e044a6e_ActionId">
    <vt:lpwstr>1941f5e7-dbde-40b3-956f-e69e01e6ba76</vt:lpwstr>
  </property>
  <property fmtid="{D5CDD505-2E9C-101B-9397-08002B2CF9AE}" pid="11" name="MSIP_Label_1665d9ee-429a-4d5f-97cc-cfb56e044a6e_Extended_MSFT_Method">
    <vt:lpwstr>Manual</vt:lpwstr>
  </property>
  <property fmtid="{D5CDD505-2E9C-101B-9397-08002B2CF9AE}" pid="12" name="Sensitivity">
    <vt:lpwstr>Unclassified</vt:lpwstr>
  </property>
  <property fmtid="{D5CDD505-2E9C-101B-9397-08002B2CF9AE}" pid="13" name="MediaServiceImageTags">
    <vt:lpwstr/>
  </property>
</Properties>
</file>